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2"/>
  </p:notesMasterIdLst>
  <p:sldIdLst>
    <p:sldId id="257" r:id="rId2"/>
    <p:sldId id="264" r:id="rId3"/>
    <p:sldId id="265" r:id="rId4"/>
    <p:sldId id="267" r:id="rId5"/>
    <p:sldId id="266" r:id="rId6"/>
    <p:sldId id="268" r:id="rId7"/>
    <p:sldId id="338" r:id="rId8"/>
    <p:sldId id="339" r:id="rId9"/>
    <p:sldId id="340" r:id="rId10"/>
    <p:sldId id="341" r:id="rId11"/>
    <p:sldId id="342" r:id="rId12"/>
    <p:sldId id="303" r:id="rId13"/>
    <p:sldId id="269" r:id="rId14"/>
    <p:sldId id="343" r:id="rId15"/>
    <p:sldId id="344" r:id="rId16"/>
    <p:sldId id="345" r:id="rId17"/>
    <p:sldId id="346" r:id="rId18"/>
    <p:sldId id="271" r:id="rId19"/>
    <p:sldId id="304" r:id="rId20"/>
    <p:sldId id="274" r:id="rId21"/>
    <p:sldId id="306" r:id="rId22"/>
    <p:sldId id="273" r:id="rId23"/>
    <p:sldId id="308" r:id="rId24"/>
    <p:sldId id="310" r:id="rId25"/>
    <p:sldId id="312" r:id="rId26"/>
    <p:sldId id="314" r:id="rId27"/>
    <p:sldId id="305" r:id="rId28"/>
    <p:sldId id="276" r:id="rId29"/>
    <p:sldId id="277" r:id="rId30"/>
    <p:sldId id="315" r:id="rId31"/>
    <p:sldId id="316" r:id="rId32"/>
    <p:sldId id="317" r:id="rId33"/>
    <p:sldId id="318" r:id="rId34"/>
    <p:sldId id="333" r:id="rId35"/>
    <p:sldId id="332" r:id="rId36"/>
    <p:sldId id="279" r:id="rId37"/>
    <p:sldId id="320" r:id="rId38"/>
    <p:sldId id="321" r:id="rId39"/>
    <p:sldId id="322" r:id="rId40"/>
    <p:sldId id="323" r:id="rId41"/>
    <p:sldId id="280" r:id="rId42"/>
    <p:sldId id="334" r:id="rId43"/>
    <p:sldId id="319" r:id="rId44"/>
    <p:sldId id="282" r:id="rId45"/>
    <p:sldId id="335" r:id="rId46"/>
    <p:sldId id="284" r:id="rId47"/>
    <p:sldId id="324" r:id="rId48"/>
    <p:sldId id="325" r:id="rId49"/>
    <p:sldId id="326" r:id="rId50"/>
    <p:sldId id="327" r:id="rId51"/>
    <p:sldId id="285" r:id="rId52"/>
    <p:sldId id="336" r:id="rId53"/>
    <p:sldId id="337" r:id="rId54"/>
    <p:sldId id="287" r:id="rId55"/>
    <p:sldId id="328" r:id="rId56"/>
    <p:sldId id="329" r:id="rId57"/>
    <p:sldId id="330" r:id="rId58"/>
    <p:sldId id="331" r:id="rId59"/>
    <p:sldId id="288" r:id="rId60"/>
    <p:sldId id="298" r:id="rId61"/>
  </p:sldIdLst>
  <p:sldSz cx="9144000" cy="6858000" type="screen4x3"/>
  <p:notesSz cx="6954838" cy="93091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5pPr>
    <a:lvl6pPr marL="2286000" algn="l" defTabSz="914400" rtl="0" eaLnBrk="1" latinLnBrk="0" hangingPunct="1">
      <a:defRPr sz="2400" kern="1200">
        <a:solidFill>
          <a:schemeClr val="tx1"/>
        </a:solidFill>
        <a:latin typeface="Arial" charset="0"/>
        <a:ea typeface="ヒラギノ角ゴ Pro W3" pitchFamily="1" charset="-128"/>
        <a:cs typeface="+mn-cs"/>
      </a:defRPr>
    </a:lvl6pPr>
    <a:lvl7pPr marL="2743200" algn="l" defTabSz="914400" rtl="0" eaLnBrk="1" latinLnBrk="0" hangingPunct="1">
      <a:defRPr sz="2400" kern="1200">
        <a:solidFill>
          <a:schemeClr val="tx1"/>
        </a:solidFill>
        <a:latin typeface="Arial" charset="0"/>
        <a:ea typeface="ヒラギノ角ゴ Pro W3" pitchFamily="1" charset="-128"/>
        <a:cs typeface="+mn-cs"/>
      </a:defRPr>
    </a:lvl7pPr>
    <a:lvl8pPr marL="3200400" algn="l" defTabSz="914400" rtl="0" eaLnBrk="1" latinLnBrk="0" hangingPunct="1">
      <a:defRPr sz="2400" kern="1200">
        <a:solidFill>
          <a:schemeClr val="tx1"/>
        </a:solidFill>
        <a:latin typeface="Arial" charset="0"/>
        <a:ea typeface="ヒラギノ角ゴ Pro W3" pitchFamily="1" charset="-128"/>
        <a:cs typeface="+mn-cs"/>
      </a:defRPr>
    </a:lvl8pPr>
    <a:lvl9pPr marL="3657600" algn="l" defTabSz="914400" rtl="0" eaLnBrk="1" latinLnBrk="0" hangingPunct="1">
      <a:defRPr sz="2400"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85AB"/>
    <a:srgbClr val="B4C12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767" autoAdjust="0"/>
    <p:restoredTop sz="72401" autoAdjust="0"/>
  </p:normalViewPr>
  <p:slideViewPr>
    <p:cSldViewPr>
      <p:cViewPr>
        <p:scale>
          <a:sx n="66" d="100"/>
          <a:sy n="66" d="100"/>
        </p:scale>
        <p:origin x="-169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28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13763" cy="465455"/>
          </a:xfrm>
          <a:prstGeom prst="rect">
            <a:avLst/>
          </a:prstGeom>
          <a:noFill/>
          <a:ln w="9525">
            <a:noFill/>
            <a:miter lim="800000"/>
            <a:headEnd/>
            <a:tailEnd/>
          </a:ln>
        </p:spPr>
        <p:txBody>
          <a:bodyPr vert="horz" wrap="square" lIns="92930" tIns="46465" rIns="92930" bIns="46465" numCol="1" anchor="t" anchorCtr="0" compatLnSpc="1">
            <a:prstTxWarp prst="textNoShape">
              <a:avLst/>
            </a:prstTxWarp>
          </a:bodyPr>
          <a:lstStyle>
            <a:lvl1pPr>
              <a:defRPr sz="1200"/>
            </a:lvl1pPr>
          </a:lstStyle>
          <a:p>
            <a:endParaRPr lang="en-US" dirty="0"/>
          </a:p>
        </p:txBody>
      </p:sp>
      <p:sp>
        <p:nvSpPr>
          <p:cNvPr id="5123" name="Rectangle 3"/>
          <p:cNvSpPr>
            <a:spLocks noGrp="1" noChangeArrowheads="1"/>
          </p:cNvSpPr>
          <p:nvPr>
            <p:ph type="dt" idx="1"/>
          </p:nvPr>
        </p:nvSpPr>
        <p:spPr bwMode="auto">
          <a:xfrm>
            <a:off x="3941075" y="0"/>
            <a:ext cx="3013763" cy="465455"/>
          </a:xfrm>
          <a:prstGeom prst="rect">
            <a:avLst/>
          </a:prstGeom>
          <a:noFill/>
          <a:ln w="9525">
            <a:noFill/>
            <a:miter lim="800000"/>
            <a:headEnd/>
            <a:tailEnd/>
          </a:ln>
        </p:spPr>
        <p:txBody>
          <a:bodyPr vert="horz" wrap="square" lIns="92930" tIns="46465" rIns="92930" bIns="46465" numCol="1" anchor="t" anchorCtr="0" compatLnSpc="1">
            <a:prstTxWarp prst="textNoShape">
              <a:avLst/>
            </a:prstTxWarp>
          </a:bodyPr>
          <a:lstStyle>
            <a:lvl1pPr algn="r">
              <a:defRPr sz="1200"/>
            </a:lvl1pPr>
          </a:lstStyle>
          <a:p>
            <a:endParaRPr lang="en-US" dirty="0"/>
          </a:p>
        </p:txBody>
      </p:sp>
      <p:sp>
        <p:nvSpPr>
          <p:cNvPr id="5124" name="Rectangle 4"/>
          <p:cNvSpPr>
            <a:spLocks noGrp="1" noRot="1" noChangeAspect="1" noChangeArrowheads="1" noTextEdit="1"/>
          </p:cNvSpPr>
          <p:nvPr>
            <p:ph type="sldImg" idx="2"/>
          </p:nvPr>
        </p:nvSpPr>
        <p:spPr bwMode="auto">
          <a:xfrm>
            <a:off x="1150938" y="698500"/>
            <a:ext cx="4652962" cy="3490913"/>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927312" y="4421823"/>
            <a:ext cx="5100215" cy="4189095"/>
          </a:xfrm>
          <a:prstGeom prst="rect">
            <a:avLst/>
          </a:prstGeom>
          <a:noFill/>
          <a:ln w="9525">
            <a:noFill/>
            <a:miter lim="800000"/>
            <a:headEnd/>
            <a:tailEnd/>
          </a:ln>
        </p:spPr>
        <p:txBody>
          <a:bodyPr vert="horz" wrap="square" lIns="92930" tIns="46465" rIns="92930" bIns="4646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843645"/>
            <a:ext cx="3013763" cy="465455"/>
          </a:xfrm>
          <a:prstGeom prst="rect">
            <a:avLst/>
          </a:prstGeom>
          <a:noFill/>
          <a:ln w="9525">
            <a:noFill/>
            <a:miter lim="800000"/>
            <a:headEnd/>
            <a:tailEnd/>
          </a:ln>
        </p:spPr>
        <p:txBody>
          <a:bodyPr vert="horz" wrap="square" lIns="92930" tIns="46465" rIns="92930" bIns="46465" numCol="1" anchor="b" anchorCtr="0" compatLnSpc="1">
            <a:prstTxWarp prst="textNoShape">
              <a:avLst/>
            </a:prstTxWarp>
          </a:bodyPr>
          <a:lstStyle>
            <a:lvl1pPr>
              <a:defRPr sz="1200"/>
            </a:lvl1pPr>
          </a:lstStyle>
          <a:p>
            <a:endParaRPr lang="en-US" dirty="0"/>
          </a:p>
        </p:txBody>
      </p:sp>
      <p:sp>
        <p:nvSpPr>
          <p:cNvPr id="5127" name="Rectangle 7"/>
          <p:cNvSpPr>
            <a:spLocks noGrp="1" noChangeArrowheads="1"/>
          </p:cNvSpPr>
          <p:nvPr>
            <p:ph type="sldNum" sz="quarter" idx="5"/>
          </p:nvPr>
        </p:nvSpPr>
        <p:spPr bwMode="auto">
          <a:xfrm>
            <a:off x="3941075" y="8843645"/>
            <a:ext cx="3013763" cy="465455"/>
          </a:xfrm>
          <a:prstGeom prst="rect">
            <a:avLst/>
          </a:prstGeom>
          <a:noFill/>
          <a:ln w="9525">
            <a:noFill/>
            <a:miter lim="800000"/>
            <a:headEnd/>
            <a:tailEnd/>
          </a:ln>
        </p:spPr>
        <p:txBody>
          <a:bodyPr vert="horz" wrap="square" lIns="92930" tIns="46465" rIns="92930" bIns="46465" numCol="1" anchor="b" anchorCtr="0" compatLnSpc="1">
            <a:prstTxWarp prst="textNoShape">
              <a:avLst/>
            </a:prstTxWarp>
          </a:bodyPr>
          <a:lstStyle>
            <a:lvl1pPr algn="r">
              <a:defRPr sz="1200"/>
            </a:lvl1pPr>
          </a:lstStyle>
          <a:p>
            <a:fld id="{B2E83244-CDEE-41B4-86FD-F865F16434B0}"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ヒラギノ角ゴ Pro W3" pitchFamily="1" charset="-128"/>
        <a:cs typeface="+mn-cs"/>
      </a:defRPr>
    </a:lvl1pPr>
    <a:lvl2pPr marL="457200" algn="l" rtl="0" fontAlgn="base">
      <a:spcBef>
        <a:spcPct val="30000"/>
      </a:spcBef>
      <a:spcAft>
        <a:spcPct val="0"/>
      </a:spcAft>
      <a:defRPr sz="1200" kern="1200">
        <a:solidFill>
          <a:schemeClr val="tx1"/>
        </a:solidFill>
        <a:latin typeface="Arial" charset="0"/>
        <a:ea typeface="ヒラギノ角ゴ Pro W3" pitchFamily="1" charset="-128"/>
        <a:cs typeface="+mn-cs"/>
      </a:defRPr>
    </a:lvl2pPr>
    <a:lvl3pPr marL="914400" algn="l" rtl="0" fontAlgn="base">
      <a:spcBef>
        <a:spcPct val="30000"/>
      </a:spcBef>
      <a:spcAft>
        <a:spcPct val="0"/>
      </a:spcAft>
      <a:defRPr sz="1200" kern="1200">
        <a:solidFill>
          <a:schemeClr val="tx1"/>
        </a:solidFill>
        <a:latin typeface="Arial" charset="0"/>
        <a:ea typeface="ヒラギノ角ゴ Pro W3" pitchFamily="1" charset="-128"/>
        <a:cs typeface="+mn-cs"/>
      </a:defRPr>
    </a:lvl3pPr>
    <a:lvl4pPr marL="1371600" algn="l" rtl="0" fontAlgn="base">
      <a:spcBef>
        <a:spcPct val="30000"/>
      </a:spcBef>
      <a:spcAft>
        <a:spcPct val="0"/>
      </a:spcAft>
      <a:defRPr sz="1200" kern="1200">
        <a:solidFill>
          <a:schemeClr val="tx1"/>
        </a:solidFill>
        <a:latin typeface="Arial" charset="0"/>
        <a:ea typeface="ヒラギノ角ゴ Pro W3" pitchFamily="1" charset="-128"/>
        <a:cs typeface="+mn-cs"/>
      </a:defRPr>
    </a:lvl4pPr>
    <a:lvl5pPr marL="1828800" algn="l" rtl="0" fontAlgn="base">
      <a:spcBef>
        <a:spcPct val="30000"/>
      </a:spcBef>
      <a:spcAft>
        <a:spcPct val="0"/>
      </a:spcAft>
      <a:defRPr sz="1200" kern="1200">
        <a:solidFill>
          <a:schemeClr val="tx1"/>
        </a:solidFill>
        <a:latin typeface="Arial" charset="0"/>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5568F3-915D-4C66-BCA4-6CB77FFD7770}" type="slidenum">
              <a:rPr lang="en-US"/>
              <a:pPr/>
              <a:t>1</a:t>
            </a:fld>
            <a:endParaRPr lang="en-US" dirty="0"/>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r>
              <a:rPr lang="en-US" dirty="0" smtClean="0"/>
              <a:t>(need consistency with set up</a:t>
            </a:r>
            <a:r>
              <a:rPr lang="en-US" baseline="0" dirty="0" smtClean="0"/>
              <a:t> of each slide/quote)</a:t>
            </a:r>
            <a:endParaRPr lang="en-US" dirty="0" smtClean="0"/>
          </a:p>
          <a:p>
            <a:endParaRPr lang="en-US" dirty="0" smtClean="0"/>
          </a:p>
          <a:p>
            <a:r>
              <a:rPr lang="en-US" dirty="0" smtClean="0"/>
              <a:t>Audio:</a:t>
            </a:r>
          </a:p>
          <a:p>
            <a:endParaRPr lang="en-US" dirty="0" smtClean="0"/>
          </a:p>
          <a:p>
            <a:endParaRPr lang="en-US" dirty="0" smtClean="0"/>
          </a:p>
          <a:p>
            <a:r>
              <a:rPr lang="en-US" dirty="0" smtClean="0"/>
              <a:t>Flash:</a:t>
            </a:r>
          </a:p>
          <a:p>
            <a:endParaRPr lang="en-US" dirty="0" smtClean="0"/>
          </a:p>
          <a:p>
            <a:r>
              <a:rPr lang="en-US" dirty="0" smtClean="0"/>
              <a:t>Web:</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a:t>
            </a:r>
            <a:r>
              <a:rPr lang="en-US" baseline="0" dirty="0" smtClean="0"/>
              <a:t>that are alive with learning opportunities in a student-centered environment. </a:t>
            </a:r>
            <a:r>
              <a:rPr lang="en-US" baseline="0" dirty="0" smtClean="0"/>
              <a:t>Teachers at this level </a:t>
            </a:r>
            <a:r>
              <a:rPr lang="en-US" baseline="0" dirty="0" smtClean="0"/>
              <a:t>are research users and action researchers. They collaborate with colleagues and model differentiated instruction.</a:t>
            </a:r>
            <a:endParaRPr lang="en-US" baseline="0" dirty="0" smtClean="0"/>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10</a:t>
            </a:fld>
            <a:endParaRPr 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many tools and strategies</a:t>
            </a:r>
            <a:r>
              <a:rPr lang="en-US" baseline="0" dirty="0" smtClean="0"/>
              <a:t> teachers can use to determine students the factors that are influencing individual student learning (culture, language proficiency, development, etc.) but often have little time to reflect and choose the best methods.  What would you recommend?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Audio:</a:t>
            </a:r>
          </a:p>
          <a:p>
            <a:r>
              <a:rPr lang="en-US" dirty="0" smtClean="0"/>
              <a:t>The second element for Standard </a:t>
            </a:r>
            <a:r>
              <a:rPr lang="en-US" dirty="0" smtClean="0"/>
              <a:t>V (Facilitating Learning) </a:t>
            </a:r>
            <a:r>
              <a:rPr lang="en-US" dirty="0" smtClean="0"/>
              <a:t>encourages teachers to work collaboratively </a:t>
            </a:r>
            <a:r>
              <a:rPr lang="en-US" dirty="0" smtClean="0"/>
              <a:t>to create</a:t>
            </a:r>
            <a:r>
              <a:rPr lang="en-US" baseline="0" dirty="0" smtClean="0"/>
              <a:t> short-and long-term plans for student learning with the NC Standard Course of Study. The Professional Learning Community provides opportunities for teachers to gather and analyze student data that will inform instructional planning.  Teachers use their knowledge about the developmental needs, cultural differences and the current performance of their students. Long and short-term planning occurs with the intent to monitor and modify resources and strategies during the facilitation of learning in order to meet individual student needs.</a:t>
            </a:r>
            <a:r>
              <a:rPr lang="en-US" dirty="0" smtClean="0"/>
              <a:t/>
            </a:r>
            <a:br>
              <a:rPr lang="en-US" dirty="0" smtClean="0"/>
            </a:br>
            <a:endParaRPr lang="en-US" dirty="0" smtClean="0"/>
          </a:p>
          <a:p>
            <a:r>
              <a:rPr lang="en-US" dirty="0" smtClean="0"/>
              <a:t>Teachers, please reflect on how well you meet this element.</a:t>
            </a:r>
          </a:p>
          <a:p>
            <a:r>
              <a:rPr lang="en-US" dirty="0" smtClean="0"/>
              <a:t>Principals, think about how your faculty as a whole is doing with this element.</a:t>
            </a:r>
          </a:p>
          <a:p>
            <a:endParaRPr lang="en-US" dirty="0" smtClean="0"/>
          </a:p>
          <a:p>
            <a:r>
              <a:rPr lang="en-US" dirty="0" smtClean="0"/>
              <a:t>Flash</a:t>
            </a:r>
            <a:r>
              <a:rPr lang="en-US" dirty="0" smtClean="0"/>
              <a:t>:</a:t>
            </a:r>
            <a:endParaRPr lang="en-US" dirty="0" smtClean="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12</a:t>
            </a:fld>
            <a:endParaRPr 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r>
              <a:rPr lang="en-US" dirty="0" smtClean="0"/>
              <a:t>Element</a:t>
            </a:r>
            <a:r>
              <a:rPr lang="en-US" baseline="0" dirty="0" smtClean="0"/>
              <a:t> B addresses instructional planning. M</a:t>
            </a:r>
            <a:r>
              <a:rPr lang="en-US" dirty="0" smtClean="0"/>
              <a:t>eaningful planning </a:t>
            </a:r>
            <a:r>
              <a:rPr lang="en-US" baseline="0" dirty="0" smtClean="0"/>
              <a:t>focused on student-centered learning </a:t>
            </a:r>
            <a:r>
              <a:rPr lang="en-US" dirty="0" smtClean="0"/>
              <a:t>is</a:t>
            </a:r>
            <a:r>
              <a:rPr lang="en-US" baseline="0" dirty="0" smtClean="0"/>
              <a:t> </a:t>
            </a:r>
            <a:r>
              <a:rPr lang="en-US" baseline="0" dirty="0" smtClean="0"/>
              <a:t>a priority</a:t>
            </a:r>
            <a:r>
              <a:rPr lang="en-US" dirty="0" smtClean="0"/>
              <a:t>. </a:t>
            </a:r>
            <a:r>
              <a:rPr lang="en-US" dirty="0" smtClean="0"/>
              <a:t> Twenty-first </a:t>
            </a:r>
            <a:r>
              <a:rPr lang="en-US" dirty="0" smtClean="0"/>
              <a:t>century skills are at the center of teaching and </a:t>
            </a:r>
            <a:r>
              <a:rPr lang="en-US" dirty="0" smtClean="0"/>
              <a:t>learning,</a:t>
            </a:r>
            <a:r>
              <a:rPr lang="en-US" baseline="0" dirty="0" smtClean="0"/>
              <a:t> and </a:t>
            </a:r>
            <a:r>
              <a:rPr lang="en-US" dirty="0" smtClean="0"/>
              <a:t>must </a:t>
            </a:r>
            <a:r>
              <a:rPr lang="en-US" dirty="0" smtClean="0"/>
              <a:t>now be </a:t>
            </a:r>
            <a:r>
              <a:rPr lang="en-US" dirty="0" smtClean="0"/>
              <a:t>demonstrated by educators and </a:t>
            </a:r>
            <a:r>
              <a:rPr lang="en-US" baseline="0" dirty="0" smtClean="0"/>
              <a:t>incorporated </a:t>
            </a:r>
            <a:r>
              <a:rPr lang="en-US" dirty="0" smtClean="0"/>
              <a:t>in daily </a:t>
            </a:r>
            <a:r>
              <a:rPr lang="en-US" dirty="0" smtClean="0"/>
              <a:t>instruction. Additionally, higher-order thinking skills and attention to diversity should be </a:t>
            </a:r>
            <a:r>
              <a:rPr lang="en-US" dirty="0" smtClean="0"/>
              <a:t>embedded </a:t>
            </a:r>
            <a:r>
              <a:rPr lang="en-US" dirty="0" smtClean="0"/>
              <a:t>in the planning, delivery, and assessment of each lesson. </a:t>
            </a:r>
          </a:p>
          <a:p>
            <a:endParaRPr lang="en-US" dirty="0" smtClean="0"/>
          </a:p>
          <a:p>
            <a:r>
              <a:rPr lang="en-US" dirty="0" smtClean="0"/>
              <a:t>Standard IV, Element</a:t>
            </a:r>
            <a:r>
              <a:rPr lang="en-US" baseline="0" dirty="0" smtClean="0"/>
              <a:t> B</a:t>
            </a:r>
            <a:r>
              <a:rPr lang="en-US" dirty="0" smtClean="0"/>
              <a:t> further</a:t>
            </a:r>
            <a:r>
              <a:rPr lang="en-US" baseline="0" dirty="0" smtClean="0"/>
              <a:t> </a:t>
            </a:r>
            <a:r>
              <a:rPr lang="en-US" dirty="0" smtClean="0"/>
              <a:t>emphasizes </a:t>
            </a:r>
            <a:r>
              <a:rPr lang="en-US" dirty="0" smtClean="0"/>
              <a:t>the importance of collaboration among educational professionals. </a:t>
            </a:r>
            <a:r>
              <a:rPr lang="en-US" dirty="0" smtClean="0"/>
              <a:t>We </a:t>
            </a:r>
            <a:r>
              <a:rPr lang="en-US" dirty="0" smtClean="0"/>
              <a:t>must involve all stakeholders (school, district, community, etc.) in the educational process. As </a:t>
            </a:r>
            <a:r>
              <a:rPr lang="en-US" dirty="0" smtClean="0"/>
              <a:t>educators</a:t>
            </a:r>
            <a:r>
              <a:rPr lang="en-US" dirty="0" smtClean="0"/>
              <a:t>, it is our responsibility to seek assistance from every </a:t>
            </a:r>
            <a:r>
              <a:rPr lang="en-US" dirty="0" smtClean="0"/>
              <a:t>available source </a:t>
            </a:r>
            <a:r>
              <a:rPr lang="en-US" dirty="0" smtClean="0"/>
              <a:t>in order to educate the whole child. Collaboration is essential at the specific grade level, </a:t>
            </a:r>
            <a:r>
              <a:rPr lang="en-US" dirty="0" smtClean="0"/>
              <a:t>and </a:t>
            </a:r>
            <a:r>
              <a:rPr lang="en-US" dirty="0" smtClean="0"/>
              <a:t>it is also essential that we plan vertically </a:t>
            </a:r>
            <a:r>
              <a:rPr lang="en-US" dirty="0" smtClean="0"/>
              <a:t>, crossing</a:t>
            </a:r>
            <a:r>
              <a:rPr lang="en-US" baseline="0" dirty="0" smtClean="0"/>
              <a:t> grade levels, so </a:t>
            </a:r>
            <a:r>
              <a:rPr lang="en-US" dirty="0" smtClean="0"/>
              <a:t>that </a:t>
            </a:r>
            <a:r>
              <a:rPr lang="en-US" dirty="0" smtClean="0"/>
              <a:t>our students </a:t>
            </a:r>
            <a:r>
              <a:rPr lang="en-US" dirty="0" smtClean="0"/>
              <a:t>develop necessary skills for future</a:t>
            </a:r>
            <a:r>
              <a:rPr lang="en-US" baseline="0" dirty="0" smtClean="0"/>
              <a:t> </a:t>
            </a:r>
            <a:r>
              <a:rPr lang="en-US" dirty="0" smtClean="0"/>
              <a:t>success. </a:t>
            </a:r>
            <a:endParaRPr lang="en-US" dirty="0" smtClean="0"/>
          </a:p>
          <a:p>
            <a:endParaRPr lang="en-US" baseline="0" dirty="0" smtClean="0"/>
          </a:p>
          <a:p>
            <a:r>
              <a:rPr lang="en-US" baseline="0" dirty="0" smtClean="0"/>
              <a:t>Ask yourself these reflective questions, </a:t>
            </a:r>
            <a:r>
              <a:rPr lang="en-US" baseline="0" dirty="0" smtClean="0"/>
              <a:t>and complete </a:t>
            </a:r>
            <a:r>
              <a:rPr lang="en-US" baseline="0" dirty="0" smtClean="0"/>
              <a:t>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Collaborate with colleagues? </a:t>
            </a:r>
          </a:p>
          <a:p>
            <a:r>
              <a:rPr lang="en-US" dirty="0" smtClean="0"/>
              <a:t>Use data for short and long range planning? </a:t>
            </a:r>
          </a:p>
          <a:p>
            <a:r>
              <a:rPr lang="en-US" dirty="0" smtClean="0"/>
              <a:t>Engage students in the learning process? </a:t>
            </a:r>
          </a:p>
          <a:p>
            <a:r>
              <a:rPr lang="en-US" dirty="0" smtClean="0"/>
              <a:t>Monitor and modify plans to enhance student learning? </a:t>
            </a:r>
          </a:p>
          <a:p>
            <a:r>
              <a:rPr lang="en-US" dirty="0" smtClean="0"/>
              <a:t>Respond to cultural diversity and learning needs of students?</a:t>
            </a:r>
          </a:p>
          <a:p>
            <a:endParaRPr lang="en-US" dirty="0" smtClean="0"/>
          </a:p>
          <a:p>
            <a:endParaRPr lang="en-US" dirty="0" smtClean="0"/>
          </a:p>
          <a:p>
            <a:r>
              <a:rPr lang="en-US" baseline="0" dirty="0" smtClean="0"/>
              <a:t>Flash:</a:t>
            </a:r>
          </a:p>
          <a:p>
            <a:r>
              <a:rPr lang="en-US" baseline="0" dirty="0" smtClean="0"/>
              <a:t>Each question appears with a </a:t>
            </a:r>
            <a:r>
              <a:rPr lang="en-US" baseline="0" dirty="0" err="1" smtClean="0"/>
              <a:t>Likert</a:t>
            </a:r>
            <a:r>
              <a:rPr lang="en-US" baseline="0" dirty="0" smtClean="0"/>
              <a:t> Scale for the participant to answer (over the graphic) as the question is read.</a:t>
            </a:r>
            <a:endParaRPr lang="en-US" dirty="0" smtClean="0"/>
          </a:p>
          <a:p>
            <a:endParaRPr lang="en-US"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14</a:t>
            </a:fld>
            <a:endParaRPr lang="en-US"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a:t>
            </a:r>
            <a:r>
              <a:rPr lang="en-US" baseline="0" dirty="0" smtClean="0"/>
              <a:t>student data can be used to make instructional decisions.</a:t>
            </a:r>
            <a:endParaRPr lang="en-US" baseline="0" dirty="0" smtClean="0"/>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15</a:t>
            </a:fld>
            <a:endParaRPr lang="en-US"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a:t>
            </a:r>
            <a:r>
              <a:rPr lang="en-US" baseline="0" dirty="0" smtClean="0"/>
              <a:t>the teacher attends to student progress and adjusts instruction to increase student success.</a:t>
            </a:r>
            <a:endParaRPr lang="en-US" baseline="0" dirty="0" smtClean="0"/>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16</a:t>
            </a:fld>
            <a:endParaRPr lang="en-US"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reflective of learning laboratories. Teachers at this level </a:t>
            </a:r>
            <a:r>
              <a:rPr lang="en-US" baseline="0" dirty="0" smtClean="0"/>
              <a:t>are actively conscious of how culture and other diverse factors influence learning. These teachers participate in the school improvement process and model the </a:t>
            </a:r>
            <a:r>
              <a:rPr lang="en-US" baseline="0" dirty="0" err="1" smtClean="0"/>
              <a:t>useof</a:t>
            </a:r>
            <a:r>
              <a:rPr lang="en-US" baseline="0" dirty="0" smtClean="0"/>
              <a:t> data and appropriate responsive strategies to meet </a:t>
            </a:r>
            <a:r>
              <a:rPr lang="en-US" baseline="0" dirty="0" smtClean="0"/>
              <a:t>the needs of their students. </a:t>
            </a:r>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17</a:t>
            </a:fld>
            <a:endParaRPr lang="en-US"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B2E83244-CDEE-41B4-86FD-F865F16434B0}"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Audio:</a:t>
            </a:r>
          </a:p>
          <a:p>
            <a:r>
              <a:rPr lang="en-US" dirty="0" smtClean="0"/>
              <a:t>In</a:t>
            </a:r>
            <a:r>
              <a:rPr lang="en-US" baseline="0" dirty="0" smtClean="0"/>
              <a:t> this element, we recognize that i</a:t>
            </a:r>
            <a:r>
              <a:rPr lang="en-US" dirty="0" smtClean="0"/>
              <a:t>n order to provide instruction that is appropriate for each child, teachers must incorporate a variety of instructional methods in their daily practice. Although in any given classroom a variety of instructional methods may be used, most of these methods used inconsistently. Teachers who use a variety of instructional methods on a daily basis incorporate multi-layered instruction into their lessons. Simply providing opportunities to use technology twice a month or using project-based learning once every quarter does not provide the variety of instruction that is necessary to reach each student at his/her level of learning . Students</a:t>
            </a:r>
            <a:r>
              <a:rPr lang="en-US" baseline="0" dirty="0" smtClean="0"/>
              <a:t> live in a highly engaging, technology rich world </a:t>
            </a:r>
            <a:r>
              <a:rPr lang="en-US" dirty="0" smtClean="0"/>
              <a:t>and in order to meet their learning needs, we must diversify strategies</a:t>
            </a:r>
            <a:r>
              <a:rPr lang="en-US" baseline="0" dirty="0" smtClean="0"/>
              <a:t> to meet learning styles, acknowledge and develop multiple intelligences, and make learning meaningful and relevant</a:t>
            </a:r>
            <a:r>
              <a:rPr lang="en-US" dirty="0" smtClean="0"/>
              <a:t>.</a:t>
            </a:r>
          </a:p>
          <a:p>
            <a:endParaRPr lang="en-US" baseline="0"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Choose methods and materials as they strive to eliminate achievement gaps </a:t>
            </a:r>
          </a:p>
          <a:p>
            <a:r>
              <a:rPr lang="en-US" dirty="0" smtClean="0"/>
              <a:t>Employ a wide range of techniques using information and communication technology, learning styles, and differentiated instruction</a:t>
            </a:r>
          </a:p>
          <a:p>
            <a:r>
              <a:rPr lang="en-US" dirty="0" smtClean="0"/>
              <a:t>Respond to cultural diversity and learning needs of students?</a:t>
            </a:r>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Audio:</a:t>
            </a:r>
          </a:p>
          <a:p>
            <a:pPr defTabSz="929305">
              <a:defRPr/>
            </a:pPr>
            <a:r>
              <a:rPr lang="en-US" dirty="0" smtClean="0"/>
              <a:t>Standard 4 </a:t>
            </a:r>
            <a:r>
              <a:rPr lang="en-US" dirty="0" smtClean="0"/>
              <a:t>addresses </a:t>
            </a:r>
            <a:r>
              <a:rPr lang="en-US" dirty="0" smtClean="0"/>
              <a:t>the demonstration of </a:t>
            </a:r>
            <a:r>
              <a:rPr lang="en-US" dirty="0" smtClean="0"/>
              <a:t>professional teaching </a:t>
            </a:r>
            <a:r>
              <a:rPr lang="en-US" dirty="0" smtClean="0"/>
              <a:t>in the classroom. It is true that being a caring and compassionate teacher</a:t>
            </a:r>
            <a:r>
              <a:rPr lang="en-US" baseline="0" dirty="0" smtClean="0"/>
              <a:t> is important, but also vital is the </a:t>
            </a:r>
            <a:r>
              <a:rPr lang="en-US" dirty="0" smtClean="0"/>
              <a:t>effective</a:t>
            </a:r>
            <a:r>
              <a:rPr lang="en-US" baseline="0" dirty="0" smtClean="0"/>
              <a:t> </a:t>
            </a:r>
            <a:r>
              <a:rPr lang="en-US" dirty="0" smtClean="0"/>
              <a:t>facilitation</a:t>
            </a:r>
            <a:r>
              <a:rPr lang="en-US" baseline="0" dirty="0" smtClean="0"/>
              <a:t> of</a:t>
            </a:r>
            <a:r>
              <a:rPr lang="en-US" dirty="0" smtClean="0"/>
              <a:t> learning.</a:t>
            </a:r>
            <a:r>
              <a:rPr lang="en-US" baseline="0" dirty="0" smtClean="0"/>
              <a:t> </a:t>
            </a:r>
            <a:r>
              <a:rPr lang="en-US" dirty="0" smtClean="0"/>
              <a:t>Ultimately, this standard is trying to answer one question: Are the students learning what the teacher is teaching? </a:t>
            </a:r>
          </a:p>
          <a:p>
            <a:r>
              <a:rPr lang="en-US" dirty="0" smtClean="0"/>
              <a:t>This standard has the most elements of all the standards because there are many complex factors that influence the facilitation of learning in a classroom.</a:t>
            </a:r>
          </a:p>
          <a:p>
            <a:endParaRPr lang="en-US" dirty="0" smtClean="0"/>
          </a:p>
          <a:p>
            <a:r>
              <a:rPr lang="en-US" dirty="0" smtClean="0"/>
              <a:t>Teachers know the ways in which learning takes place, and they know the appropriate levels of intellectual, physical, social, and emotional development of their students.</a:t>
            </a:r>
          </a:p>
          <a:p>
            <a:endParaRPr lang="en-US" dirty="0" smtClean="0"/>
          </a:p>
          <a:p>
            <a:r>
              <a:rPr lang="en-US" dirty="0" smtClean="0"/>
              <a:t>Teachers plan instruction appropriate for their students.</a:t>
            </a:r>
          </a:p>
          <a:p>
            <a:endParaRPr lang="en-US" dirty="0" smtClean="0"/>
          </a:p>
          <a:p>
            <a:r>
              <a:rPr lang="en-US" dirty="0" smtClean="0"/>
              <a:t>Teachers use a variety of instructional methods.</a:t>
            </a:r>
          </a:p>
          <a:p>
            <a:endParaRPr lang="en-US" dirty="0" smtClean="0"/>
          </a:p>
          <a:p>
            <a:r>
              <a:rPr lang="en-US" dirty="0" smtClean="0"/>
              <a:t>Teachers integrate and utilize technology in their instruction.</a:t>
            </a:r>
          </a:p>
          <a:p>
            <a:endParaRPr lang="en-US" dirty="0" smtClean="0"/>
          </a:p>
          <a:p>
            <a:r>
              <a:rPr lang="en-US" dirty="0" smtClean="0"/>
              <a:t>Flash:</a:t>
            </a:r>
          </a:p>
          <a:p>
            <a:endParaRPr lang="en-US" dirty="0" smtClean="0"/>
          </a:p>
          <a:p>
            <a:r>
              <a:rPr lang="en-US" dirty="0" smtClean="0"/>
              <a:t>As each standard</a:t>
            </a:r>
            <a:r>
              <a:rPr lang="en-US" baseline="0" dirty="0" smtClean="0"/>
              <a:t> is read, the particular standard being ready “comes forward” and becomes larger.</a:t>
            </a:r>
            <a:endParaRPr lang="en-US" dirty="0" smtClean="0"/>
          </a:p>
          <a:p>
            <a:endParaRPr lang="en-US" dirty="0" smtClean="0"/>
          </a:p>
          <a:p>
            <a:r>
              <a:rPr lang="en-US" dirty="0" smtClean="0"/>
              <a:t>Web:</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r>
              <a:rPr lang="en-US" dirty="0" smtClean="0"/>
              <a:t>Click to see a one</a:t>
            </a:r>
            <a:r>
              <a:rPr lang="en-US" baseline="0" dirty="0" smtClean="0"/>
              <a:t> young man’</a:t>
            </a:r>
            <a:r>
              <a:rPr lang="en-US" dirty="0" smtClean="0"/>
              <a:t>s (or young woman’s)  perspective on the</a:t>
            </a:r>
            <a:r>
              <a:rPr lang="en-US" baseline="0" dirty="0" smtClean="0"/>
              <a:t> importance of keeping students engaged by using a variety of instructional methods…</a:t>
            </a:r>
          </a:p>
          <a:p>
            <a:endParaRPr lang="en-US" baseline="0" dirty="0" smtClean="0"/>
          </a:p>
          <a:p>
            <a:r>
              <a:rPr lang="en-US" baseline="0" dirty="0" smtClean="0"/>
              <a:t>Video clip</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23</a:t>
            </a:fld>
            <a:endParaRPr lang="en-US"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24</a:t>
            </a:fld>
            <a:endParaRPr lang="en-US"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is not waiting </a:t>
            </a:r>
            <a:r>
              <a:rPr lang="en-US" baseline="0" dirty="0" smtClean="0"/>
              <a:t>for innovative ideas to come their way; this teacher is actively </a:t>
            </a:r>
            <a:r>
              <a:rPr lang="en-US" b="1" baseline="0" dirty="0" smtClean="0"/>
              <a:t>seeking</a:t>
            </a:r>
            <a:r>
              <a:rPr lang="en-US" baseline="0" dirty="0" smtClean="0"/>
              <a:t> the latest research-based strategies to add his toolkit.</a:t>
            </a:r>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25</a:t>
            </a:fld>
            <a:endParaRPr 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reflective of learning laboratories. Teachers at this level are taking appropriate innovative strategies and conducting action research to ensure that they student learning gains are taking place. They constantly utilize data to adapt practices in order to best meet the needs of their students. </a:t>
            </a:r>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26</a:t>
            </a:fld>
            <a:endParaRPr lang="en-US"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Audio:</a:t>
            </a:r>
          </a:p>
          <a:p>
            <a:r>
              <a:rPr lang="en-US" dirty="0" smtClean="0"/>
              <a:t>The fourth element in this standard stresses the importance of how we must integrate and utilize technology in our instruction. Many teachers quickly say they don’t have the technology they need to be successful, and that is true. We have a long way to go to have all of our classrooms appropriately equipped with the necessary technology. Unfortunately, we have also seen that many teachers are not effectively using the technology that is available to them. One of our greatest assets in utilizing technology is the knowledge that our students possess and the comfort with which they use technology. Realizing that we are life-long learners ourselves, tapping into the expertise our students possess and allowing them to "teach the teacher" can be a wonderful experience.</a:t>
            </a:r>
          </a:p>
          <a:p>
            <a:endParaRPr lang="en-US" dirty="0" smtClean="0"/>
          </a:p>
          <a:p>
            <a:r>
              <a:rPr lang="en-US" dirty="0" smtClean="0"/>
              <a:t>In order to teach to 21st Century Standards, technology must become for us what the textbook once was. It should be the primary tool utilized in teaching and learning. Technology is a natural means for thinking critically, solving problems, and enabling our students to become global learners. </a:t>
            </a:r>
          </a:p>
          <a:p>
            <a:endParaRPr lang="en-US" dirty="0" smtClean="0"/>
          </a:p>
          <a:p>
            <a:endParaRPr lang="en-US" baseline="0"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p>
          <a:p>
            <a:r>
              <a:rPr lang="en-US" dirty="0" smtClean="0"/>
              <a:t>Know appropriate use of technology?</a:t>
            </a:r>
          </a:p>
          <a:p>
            <a:r>
              <a:rPr lang="en-US" dirty="0" smtClean="0"/>
              <a:t>Help students use technology to learn content, think critically, solve problems, discern reliability, use information, communicate, innovate, and collaborate?</a:t>
            </a:r>
          </a:p>
          <a:p>
            <a:endParaRPr lang="en-US" dirty="0" smtClean="0"/>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Digital</a:t>
            </a:r>
            <a:r>
              <a:rPr lang="en-US" baseline="0" dirty="0" smtClean="0"/>
              <a:t> natives video (or similar clip) followed by journal…what skills do I need to acquire to better utilize technology as a regular part of my instructional practice?</a:t>
            </a:r>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29</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30</a:t>
            </a:fld>
            <a:endParaRPr lang="en-US" dirty="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31</a:t>
            </a:fld>
            <a:endParaRPr 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r>
              <a:rPr lang="en-US" dirty="0" smtClean="0"/>
              <a:t>Teachers help students develop critical thinking and problem-solving skills.</a:t>
            </a:r>
          </a:p>
          <a:p>
            <a:endParaRPr lang="en-US" dirty="0" smtClean="0"/>
          </a:p>
          <a:p>
            <a:r>
              <a:rPr lang="en-US" dirty="0" smtClean="0"/>
              <a:t>Teachers help students work in teams and develop leadership qualities.</a:t>
            </a:r>
          </a:p>
          <a:p>
            <a:endParaRPr lang="en-US" dirty="0" smtClean="0"/>
          </a:p>
          <a:p>
            <a:r>
              <a:rPr lang="en-US" dirty="0" smtClean="0"/>
              <a:t>Teachers communicate effectively.</a:t>
            </a:r>
          </a:p>
          <a:p>
            <a:endParaRPr lang="en-US" dirty="0" smtClean="0"/>
          </a:p>
          <a:p>
            <a:r>
              <a:rPr lang="en-US" dirty="0" smtClean="0"/>
              <a:t>Teachers use a variety of methods to assess what each student has learned.</a:t>
            </a:r>
          </a:p>
          <a:p>
            <a:endParaRPr lang="en-US" dirty="0" smtClean="0"/>
          </a:p>
          <a:p>
            <a:endParaRPr lang="en-US" dirty="0" smtClean="0"/>
          </a:p>
          <a:p>
            <a:r>
              <a:rPr lang="en-US" dirty="0" smtClean="0"/>
              <a:t>Flash:</a:t>
            </a:r>
          </a:p>
          <a:p>
            <a:pPr defTabSz="929305">
              <a:defRPr/>
            </a:pPr>
            <a:r>
              <a:rPr lang="en-US" dirty="0" smtClean="0"/>
              <a:t>As each standard</a:t>
            </a:r>
            <a:r>
              <a:rPr lang="en-US" baseline="0" dirty="0" smtClean="0"/>
              <a:t> is read, the particular standard being ready “comes forward” and becomes larger.</a:t>
            </a:r>
            <a:endParaRPr lang="en-US" dirty="0" smtClean="0"/>
          </a:p>
          <a:p>
            <a:endParaRPr lang="en-US" dirty="0" smtClean="0"/>
          </a:p>
          <a:p>
            <a:endParaRPr lang="en-US" dirty="0" smtClean="0"/>
          </a:p>
          <a:p>
            <a:r>
              <a:rPr lang="en-US" dirty="0" smtClean="0"/>
              <a:t>Web:</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is not waiting </a:t>
            </a:r>
            <a:r>
              <a:rPr lang="en-US" baseline="0" dirty="0" smtClean="0"/>
              <a:t>for innovative ideas to come their way; this teacher is actively </a:t>
            </a:r>
            <a:r>
              <a:rPr lang="en-US" b="1" baseline="0" dirty="0" smtClean="0"/>
              <a:t>seeking</a:t>
            </a:r>
            <a:r>
              <a:rPr lang="en-US" baseline="0" dirty="0" smtClean="0"/>
              <a:t> the latest research-based strategies to add his toolkit.</a:t>
            </a:r>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32</a:t>
            </a:fld>
            <a:endParaRPr lang="en-US" dirty="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reflective of learning laboratories. Teachers at this level are taking appropriate innovative strategies and conducting action research to ensure that they student learning gains are taking place. They constantly utilize data to adapt practices in order to best meet the needs of their students. </a:t>
            </a:r>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33</a:t>
            </a:fld>
            <a:endParaRPr lang="en-US" dirty="0">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endParaRPr lang="en-US" dirty="0" smtClean="0"/>
          </a:p>
          <a:p>
            <a:r>
              <a:rPr lang="en-US" dirty="0" smtClean="0"/>
              <a:t>Standard</a:t>
            </a:r>
            <a:r>
              <a:rPr lang="en-US" baseline="0" dirty="0" smtClean="0"/>
              <a:t> IV, Element E requires teacher to provide instructional opportunities to build creative and critical thinking and the perseverance to effectively and creatively solve complex problems.</a:t>
            </a:r>
          </a:p>
          <a:p>
            <a:endParaRPr lang="en-US" baseline="0" dirty="0" smtClean="0"/>
          </a:p>
          <a:p>
            <a:r>
              <a:rPr lang="en-US" baseline="0" dirty="0" smtClean="0"/>
              <a:t>Flash:</a:t>
            </a:r>
          </a:p>
          <a:p>
            <a:r>
              <a:rPr lang="en-US" baseline="0" dirty="0" smtClean="0"/>
              <a:t>Include a </a:t>
            </a:r>
            <a:r>
              <a:rPr lang="en-US" baseline="0" dirty="0" err="1" smtClean="0"/>
              <a:t>videoclip</a:t>
            </a:r>
            <a:r>
              <a:rPr lang="en-US" baseline="0" dirty="0" smtClean="0"/>
              <a:t> of a student talking about how a teacher can challenge thinking and make learning rigorous without being :”busy-work”.</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34</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 Need reference RBT</a:t>
            </a:r>
            <a:r>
              <a:rPr lang="en-US" baseline="0" dirty="0" smtClean="0"/>
              <a:t> module…)</a:t>
            </a:r>
            <a:endParaRPr lang="en-US" dirty="0" smtClean="0"/>
          </a:p>
          <a:p>
            <a:endParaRPr lang="en-US" dirty="0" smtClean="0"/>
          </a:p>
          <a:p>
            <a:r>
              <a:rPr lang="en-US" dirty="0" smtClean="0"/>
              <a:t>Audio:</a:t>
            </a:r>
          </a:p>
          <a:p>
            <a:r>
              <a:rPr lang="en-US" dirty="0" smtClean="0"/>
              <a:t>The fifth of the eight elements for Standard 4 is about facilitating  rigorous</a:t>
            </a:r>
            <a:r>
              <a:rPr lang="en-US" baseline="0" dirty="0" smtClean="0"/>
              <a:t> and challenging </a:t>
            </a:r>
            <a:r>
              <a:rPr lang="en-US" dirty="0" smtClean="0"/>
              <a:t>learning. It is imperative that students’ learning opportunities facilitated by teachers stretch and challenge critical thinking and problem-solving skills. This element is crucial in preparing our students for a global workforce. Since we do not live in a world where "one answer fits all," it is our responsibility to provide effective classrooms where our students get excited about "wrong answers," because they are allowed to seek additional answers. These classrooms challenge our students to think outside the box; thereby viewing endless possibilities.</a:t>
            </a:r>
          </a:p>
          <a:p>
            <a:endParaRPr lang="en-US"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Encourage students to ask questions, think creatively, develop and test innovative ideas, synthesize knowledge and draw conclusions? </a:t>
            </a:r>
          </a:p>
          <a:p>
            <a:r>
              <a:rPr lang="en-US" dirty="0" smtClean="0"/>
              <a:t>Help students exercise and communicate sound reasoning; understand connections; make complex choices; and frame, analyze, and solve problems?</a:t>
            </a:r>
          </a:p>
          <a:p>
            <a:endParaRPr lang="en-US" dirty="0" smtClean="0"/>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smtClean="0"/>
          </a:p>
          <a:p>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35</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36</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37</a:t>
            </a:fld>
            <a:endParaRPr lang="en-US" dirty="0">
              <a:solidFill>
                <a:srgbClr val="000000"/>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38</a:t>
            </a:fld>
            <a:endParaRPr lang="en-US" dirty="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is not waiting </a:t>
            </a:r>
            <a:r>
              <a:rPr lang="en-US" baseline="0" dirty="0" smtClean="0"/>
              <a:t>for innovative ideas to come their way; this teacher is actively </a:t>
            </a:r>
            <a:r>
              <a:rPr lang="en-US" b="1" baseline="0" dirty="0" smtClean="0"/>
              <a:t>seeking</a:t>
            </a:r>
            <a:r>
              <a:rPr lang="en-US" baseline="0" dirty="0" smtClean="0"/>
              <a:t> the latest research-based strategies to add his toolkit.</a:t>
            </a:r>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39</a:t>
            </a:fld>
            <a:endParaRPr lang="en-US" dirty="0">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reflective of learning laboratories. Teachers at this level are taking appropriate innovative strategies and conducting action research to ensure that they student learning gains are taking place. They constantly utilize data to adapt practices in order to best meet the needs of their students. </a:t>
            </a:r>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40</a:t>
            </a:fld>
            <a:endParaRPr lang="en-US" dirty="0">
              <a:solidFill>
                <a:srgbClr val="000000"/>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endParaRPr lang="en-US" dirty="0" smtClean="0"/>
          </a:p>
          <a:p>
            <a:r>
              <a:rPr lang="en-US" dirty="0" smtClean="0"/>
              <a:t>Audio:</a:t>
            </a:r>
          </a:p>
          <a:p>
            <a:endParaRPr lang="en-US" dirty="0" smtClean="0"/>
          </a:p>
          <a:p>
            <a:r>
              <a:rPr lang="en-US" dirty="0" smtClean="0"/>
              <a:t>The sixth element in Standard 4 indicates that teachers will help students work in teams and develop leadership qualities. We know from Standard 1 that teachers are expected to have leadership qualities. If we as adults need these skills in our work world, then certainly we know students are going to need them as well. In order for these skills to be maximized, </a:t>
            </a:r>
            <a:r>
              <a:rPr lang="en-US" dirty="0" smtClean="0">
                <a:solidFill>
                  <a:srgbClr val="FF0000"/>
                </a:solidFill>
              </a:rPr>
              <a:t>considerable amounts of group work </a:t>
            </a:r>
            <a:r>
              <a:rPr lang="en-US" dirty="0" smtClean="0"/>
              <a:t>must be done in the classroom. If the teacher is primarily directing everything in the class, students do not have the opportunity to develop their leadership skills.</a:t>
            </a:r>
          </a:p>
          <a:p>
            <a:endParaRPr lang="en-US"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Teach and model the importance of cooperation and collaboration?</a:t>
            </a:r>
          </a:p>
          <a:p>
            <a:r>
              <a:rPr lang="en-US" dirty="0" smtClean="0"/>
              <a:t>Organize learning teams in order to help students define roles, strengthen social ties, improve communication and collaborative skills, interact with people from different cultures and backgrounds, and develop leadership qualities?</a:t>
            </a:r>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B2E83244-CDEE-41B4-86FD-F865F16434B0}" type="slidenum">
              <a:rPr lang="en-US" smtClean="0"/>
              <a:pPr/>
              <a:t>42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r>
              <a:rPr lang="en-US" dirty="0" smtClean="0"/>
              <a:t>The first of the 8 elements for Standard 4 requires teachers to know more than content in order to be effective. Teachers must know students physically, socially, and emotionally in order to understand how they think and learn.</a:t>
            </a:r>
            <a:r>
              <a:rPr lang="en-US" baseline="0" dirty="0" smtClean="0"/>
              <a:t>  </a:t>
            </a:r>
            <a:r>
              <a:rPr lang="en-US" dirty="0" smtClean="0"/>
              <a:t>It is essential that teachers stay up-to-date with the latest research on learning styles, brain research, and best practices in the content areas. Some schools effectively use their </a:t>
            </a:r>
            <a:r>
              <a:rPr lang="en-US" dirty="0" err="1" smtClean="0"/>
              <a:t>PLCs</a:t>
            </a:r>
            <a:r>
              <a:rPr lang="en-US" dirty="0" smtClean="0"/>
              <a:t> to provide teachers with cutting edge information. These groups provide an excellent forum in which teachers discuss the latest information on various research topics and brainstorm ways to incorporate research in instructional planning. </a:t>
            </a:r>
          </a:p>
          <a:p>
            <a:endParaRPr lang="en-US" dirty="0" smtClean="0"/>
          </a:p>
          <a:p>
            <a:r>
              <a:rPr lang="en-US" dirty="0" smtClean="0"/>
              <a:t>Watch</a:t>
            </a:r>
            <a:r>
              <a:rPr lang="en-US" baseline="0" dirty="0" smtClean="0"/>
              <a:t> this brief video clip to see…(summarize clip)</a:t>
            </a:r>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Audio:</a:t>
            </a:r>
          </a:p>
          <a:p>
            <a:endParaRPr lang="en-US" dirty="0" smtClean="0"/>
          </a:p>
          <a:p>
            <a:r>
              <a:rPr lang="en-US" dirty="0" smtClean="0"/>
              <a:t>The sixth element, F in Standard 4, indicates that teachers will help students work in teams and develop leadership qualities. We know from Standard 1 that teachers are expected to have leadership qualities. If we as adults need these skills in our work world, then certainly we know students are going to need them as well. In order for these skills to be maximized,</a:t>
            </a:r>
            <a:r>
              <a:rPr lang="en-US" baseline="0" dirty="0" smtClean="0"/>
              <a:t> daily opportunities for students to </a:t>
            </a:r>
            <a:r>
              <a:rPr lang="en-US" baseline="0" dirty="0" smtClean="0">
                <a:solidFill>
                  <a:srgbClr val="FF0000"/>
                </a:solidFill>
              </a:rPr>
              <a:t>assume roles and responsibilities in</a:t>
            </a:r>
            <a:r>
              <a:rPr lang="en-US" dirty="0" smtClean="0">
                <a:solidFill>
                  <a:srgbClr val="FF0000"/>
                </a:solidFill>
              </a:rPr>
              <a:t> collaborative group work </a:t>
            </a:r>
            <a:r>
              <a:rPr lang="en-US" dirty="0" smtClean="0"/>
              <a:t>must occur in the classroom and school. Student-centered learning that requires</a:t>
            </a:r>
            <a:r>
              <a:rPr lang="en-US" baseline="0" dirty="0" smtClean="0"/>
              <a:t> decision making and responsibility</a:t>
            </a:r>
            <a:r>
              <a:rPr lang="en-US" dirty="0" smtClean="0"/>
              <a:t> allows students to develop their leadership skills.</a:t>
            </a:r>
          </a:p>
          <a:p>
            <a:endParaRPr lang="en-US"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Teach and model the importance of cooperation and collaboration?</a:t>
            </a:r>
          </a:p>
          <a:p>
            <a:r>
              <a:rPr lang="en-US" dirty="0" smtClean="0"/>
              <a:t>Organize learning teams in order to help students define roles, strengthen social ties, improve communication and collaborative skills, interact with people from different cultures and backgrounds, and develop leadership qualities?</a:t>
            </a:r>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smtClean="0"/>
          </a:p>
          <a:p>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43</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Scenario</a:t>
            </a:r>
            <a:r>
              <a:rPr lang="en-US" baseline="0" dirty="0" smtClean="0"/>
              <a:t> Match for Column 3?</a:t>
            </a:r>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44</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Audio:</a:t>
            </a:r>
          </a:p>
          <a:p>
            <a:r>
              <a:rPr lang="en-US" dirty="0" smtClean="0"/>
              <a:t>The seventh of the eight elements for this standard says that teachers must communicate effectively. This element is about more than the teacher being effective in his/her communication skills. It is also about teachers helping students to develop these skills. The state graduation project has been put on hold, but some districts are continuing to require the projects. Districts</a:t>
            </a:r>
            <a:r>
              <a:rPr lang="en-US" baseline="0" dirty="0" smtClean="0"/>
              <a:t> report </a:t>
            </a:r>
            <a:r>
              <a:rPr lang="en-US" dirty="0" smtClean="0"/>
              <a:t>that the seniors are not having difficulty with the content, but rather they are challenged by presenting their work. If, as seniors, our students are having difficulty presenting work products and communicating ideas to individuals,</a:t>
            </a:r>
            <a:r>
              <a:rPr lang="en-US" baseline="0" dirty="0" smtClean="0"/>
              <a:t> small or large groups</a:t>
            </a:r>
            <a:r>
              <a:rPr lang="en-US" dirty="0" smtClean="0"/>
              <a:t>, then we have been remiss in assisting students in developing their communication skills in earlier grades. The</a:t>
            </a:r>
            <a:r>
              <a:rPr lang="en-US" baseline="0" dirty="0" smtClean="0"/>
              <a:t> </a:t>
            </a:r>
            <a:r>
              <a:rPr lang="en-US" dirty="0" smtClean="0"/>
              <a:t>teacher who leads learning</a:t>
            </a:r>
            <a:r>
              <a:rPr lang="en-US" baseline="0" dirty="0" smtClean="0"/>
              <a:t> in a facilitative, rather than in a teacher-centered manner, </a:t>
            </a:r>
            <a:r>
              <a:rPr lang="en-US" dirty="0" smtClean="0"/>
              <a:t>encourages</a:t>
            </a:r>
            <a:r>
              <a:rPr lang="en-US" baseline="0" dirty="0" smtClean="0"/>
              <a:t> and requires communication and articulation of thought and ideas. We know from the work of Dr. Ned A. Flanders, (not to be confused with the cartoon Simpson’s </a:t>
            </a:r>
            <a:r>
              <a:rPr lang="en-US" baseline="0" dirty="0" err="1" smtClean="0"/>
              <a:t>tv</a:t>
            </a:r>
            <a:r>
              <a:rPr lang="en-US" baseline="0" dirty="0" smtClean="0"/>
              <a:t> character) that the most effective classroom are those in which student talk outweighs teacher talk.  Link </a:t>
            </a:r>
            <a:r>
              <a:rPr lang="en-US" baseline="0" dirty="0" err="1" smtClean="0"/>
              <a:t>ot</a:t>
            </a:r>
            <a:r>
              <a:rPr lang="en-US" baseline="0" dirty="0" smtClean="0"/>
              <a:t> article: http://www.ascd.org/ASCD/pdf/journals/ed_lead/el_196112_flanders.pdf</a:t>
            </a:r>
          </a:p>
          <a:p>
            <a:endParaRPr lang="en-US" baseline="0" dirty="0" smtClean="0"/>
          </a:p>
          <a:p>
            <a:r>
              <a:rPr lang="en-US" dirty="0" smtClean="0"/>
              <a:t>If the teacher is doing the majority of the talking in the classroom, the students will not have ample opportunity to develop competence</a:t>
            </a:r>
            <a:r>
              <a:rPr lang="en-US" baseline="0" dirty="0" smtClean="0"/>
              <a:t> and </a:t>
            </a:r>
            <a:r>
              <a:rPr lang="en-US" baseline="0" dirty="0" err="1" smtClean="0"/>
              <a:t>condfience</a:t>
            </a:r>
            <a:r>
              <a:rPr lang="en-US" baseline="0" dirty="0" smtClean="0"/>
              <a:t> with</a:t>
            </a:r>
            <a:r>
              <a:rPr lang="en-US" dirty="0" smtClean="0"/>
              <a:t> communication skills.</a:t>
            </a:r>
          </a:p>
          <a:p>
            <a:endParaRPr lang="en-US" dirty="0" smtClean="0"/>
          </a:p>
          <a:p>
            <a:endParaRPr lang="en-US" dirty="0" smtClean="0"/>
          </a:p>
          <a:p>
            <a:r>
              <a:rPr lang="en-US" baseline="0" dirty="0" smtClean="0"/>
              <a:t>Ask yourself these reflective questions, completing the Likert scale for each:</a:t>
            </a:r>
          </a:p>
          <a:p>
            <a:endParaRPr lang="en-US" b="0" baseline="0" dirty="0" smtClean="0"/>
          </a:p>
          <a:p>
            <a:r>
              <a:rPr lang="en-US" b="0" baseline="0" dirty="0" smtClean="0"/>
              <a:t>How well do</a:t>
            </a:r>
            <a:r>
              <a:rPr lang="en-US" b="1" dirty="0" smtClean="0"/>
              <a:t> I…</a:t>
            </a:r>
            <a:endParaRPr lang="en-US" dirty="0" smtClean="0"/>
          </a:p>
          <a:p>
            <a:r>
              <a:rPr lang="en-US" dirty="0" smtClean="0"/>
              <a:t>Communicate clearly with students in a variety of ways? </a:t>
            </a:r>
          </a:p>
          <a:p>
            <a:r>
              <a:rPr lang="en-US" dirty="0" smtClean="0"/>
              <a:t>Assist students in articulating thoughts and ideas clearly and effectively?</a:t>
            </a:r>
          </a:p>
          <a:p>
            <a:endParaRPr lang="en-US" dirty="0" smtClean="0"/>
          </a:p>
          <a:p>
            <a:endParaRPr lang="en-US" dirty="0" smtClean="0"/>
          </a:p>
          <a:p>
            <a:r>
              <a:rPr lang="en-US" baseline="0" dirty="0" smtClean="0"/>
              <a:t>Flash:</a:t>
            </a:r>
          </a:p>
          <a:p>
            <a:r>
              <a:rPr lang="en-US" baseline="0" dirty="0" smtClean="0"/>
              <a:t>Each question appears with a Likert Scale for the participant to answer (over the graphic) as the question is read.</a:t>
            </a:r>
            <a:endParaRPr lang="en-US" dirty="0" smtClean="0"/>
          </a:p>
          <a:p>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45</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help formatting</a:t>
            </a:r>
            <a:r>
              <a:rPr lang="en-US" baseline="0" dirty="0" smtClean="0"/>
              <a:t> table to fit…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46</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47</a:t>
            </a:fld>
            <a:endParaRPr lang="en-US" dirty="0">
              <a:solidFill>
                <a:srgbClr val="00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48</a:t>
            </a:fld>
            <a:endParaRPr lang="en-US" dirty="0">
              <a:solidFill>
                <a:srgbClr val="000000"/>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is not waiting </a:t>
            </a:r>
            <a:r>
              <a:rPr lang="en-US" baseline="0" dirty="0" smtClean="0"/>
              <a:t>for innovative ideas to come their way; this teacher is actively </a:t>
            </a:r>
            <a:r>
              <a:rPr lang="en-US" b="1" baseline="0" dirty="0" smtClean="0"/>
              <a:t>seeking</a:t>
            </a:r>
            <a:r>
              <a:rPr lang="en-US" baseline="0" dirty="0" smtClean="0"/>
              <a:t> the latest research-based strategies to add his toolkit.</a:t>
            </a:r>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49</a:t>
            </a:fld>
            <a:endParaRPr lang="en-US" dirty="0">
              <a:solidFill>
                <a:srgbClr val="000000"/>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reflective of learning laboratories. Teachers at this level are taking appropriate innovative strategies and conducting action research to ensure that they student learning gains are taking place. They constantly utilize data to adapt practices in order to best meet the needs of their students. </a:t>
            </a:r>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50</a:t>
            </a:fld>
            <a:endParaRPr lang="en-US" dirty="0">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51</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52</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p>
          <a:p>
            <a:endParaRPr lang="en-US" dirty="0" smtClean="0"/>
          </a:p>
          <a:p>
            <a:r>
              <a:rPr lang="en-US" dirty="0" smtClean="0"/>
              <a:t>Before we </a:t>
            </a:r>
            <a:r>
              <a:rPr lang="en-US" baseline="0" dirty="0" smtClean="0"/>
              <a:t>examine the first element of Standard 4, reflect upon your current classroom practices by answering the following questions. Ask yourself whether the practice is something you implement with basic competence, or if it is an area where you consistently exceed basic competence.  When each question is asked, a scale will appear for you rate yourself.  A rating of 5 would indicate that you are very strong in that area, consistently implementing the practice with fidelity.  A rating of one indicates that this is an area of growth for you, where perhaps are at the awareness level.</a:t>
            </a:r>
          </a:p>
          <a:p>
            <a:endParaRPr lang="en-US" baseline="0" dirty="0" smtClean="0"/>
          </a:p>
          <a:p>
            <a:r>
              <a:rPr lang="en-US" b="1" dirty="0" smtClean="0"/>
              <a:t>In my classroom,</a:t>
            </a:r>
            <a:r>
              <a:rPr lang="en-US" b="1" baseline="0" dirty="0" smtClean="0"/>
              <a:t> h</a:t>
            </a:r>
            <a:r>
              <a:rPr lang="en-US" b="1" dirty="0" smtClean="0"/>
              <a:t>ow well do I…</a:t>
            </a:r>
            <a:endParaRPr lang="en-US" dirty="0" smtClean="0"/>
          </a:p>
          <a:p>
            <a:r>
              <a:rPr lang="en-US" dirty="0" smtClean="0"/>
              <a:t>Know how students think and learn?</a:t>
            </a:r>
          </a:p>
          <a:p>
            <a:r>
              <a:rPr lang="en-US" dirty="0" smtClean="0"/>
              <a:t>Understand the influences on student learning?</a:t>
            </a:r>
          </a:p>
          <a:p>
            <a:r>
              <a:rPr lang="en-US" dirty="0" smtClean="0"/>
              <a:t>Differentiate instruction? </a:t>
            </a:r>
          </a:p>
          <a:p>
            <a:r>
              <a:rPr lang="en-US" dirty="0" smtClean="0"/>
              <a:t>Keep abreast of evolving research?</a:t>
            </a:r>
          </a:p>
          <a:p>
            <a:r>
              <a:rPr lang="en-US" dirty="0" smtClean="0"/>
              <a:t>Adapt resources to address the strengths and weaknesses of students?</a:t>
            </a:r>
          </a:p>
          <a:p>
            <a:endParaRPr lang="en-US" baseline="0" dirty="0" smtClean="0"/>
          </a:p>
          <a:p>
            <a:endParaRPr lang="en-US" baseline="0" dirty="0" smtClean="0"/>
          </a:p>
          <a:p>
            <a:r>
              <a:rPr lang="en-US" baseline="0" dirty="0" smtClean="0"/>
              <a:t>Flash:</a:t>
            </a:r>
          </a:p>
          <a:p>
            <a:r>
              <a:rPr lang="en-US" baseline="0" dirty="0" smtClean="0"/>
              <a:t>Each question appears with a </a:t>
            </a:r>
            <a:r>
              <a:rPr lang="en-US" baseline="0" dirty="0" err="1" smtClean="0"/>
              <a:t>Likert</a:t>
            </a:r>
            <a:r>
              <a:rPr lang="en-US" baseline="0" dirty="0" smtClean="0"/>
              <a:t> Scale for the participant to answer (over the graphic) as the question is read.</a:t>
            </a:r>
            <a:endParaRPr lang="en-US" dirty="0" smtClean="0"/>
          </a:p>
        </p:txBody>
      </p:sp>
      <p:sp>
        <p:nvSpPr>
          <p:cNvPr id="4" name="Slide Number Placeholder 3"/>
          <p:cNvSpPr>
            <a:spLocks noGrp="1"/>
          </p:cNvSpPr>
          <p:nvPr>
            <p:ph type="sldNum" sz="quarter" idx="10"/>
          </p:nvPr>
        </p:nvSpPr>
        <p:spPr/>
        <p:txBody>
          <a:bodyPr/>
          <a:lstStyle/>
          <a:p>
            <a:fld id="{B2E83244-CDEE-41B4-86FD-F865F16434B0}"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54</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55</a:t>
            </a:fld>
            <a:endParaRPr lang="en-US" dirty="0">
              <a:solidFill>
                <a:srgbClr val="00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56</a:t>
            </a:fld>
            <a:endParaRPr lang="en-US" dirty="0">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adjusting instruction based on assessment information collecting through ongoing, formative and summative assessment</a:t>
            </a:r>
            <a:r>
              <a:rPr lang="en-US" b="0" baseline="0" dirty="0" smtClean="0"/>
              <a:t>.  </a:t>
            </a:r>
            <a:r>
              <a:rPr lang="en-US" baseline="0" dirty="0" smtClean="0"/>
              <a:t>Students know what a Level IV looks like and what is required to get there.  Students are learning to self-assess their own work and give feedback to others.</a:t>
            </a:r>
            <a:endParaRPr lang="en-US" baseline="0" dirty="0" smtClean="0"/>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57</a:t>
            </a:fld>
            <a:endParaRPr lang="en-US" dirty="0">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distinguished level must first meet all of the indicators listed under the performance ratings of developing, proficient, and accomplished. Teachers performing at the distinguished level have classrooms that are </a:t>
            </a:r>
            <a:r>
              <a:rPr lang="en-US" baseline="0" dirty="0" smtClean="0"/>
              <a:t>learning communities in which students know the expectations for excellence and help each other assess learning. Teachers </a:t>
            </a:r>
            <a:r>
              <a:rPr lang="en-US" baseline="0" dirty="0" smtClean="0"/>
              <a:t>at this level </a:t>
            </a:r>
            <a:r>
              <a:rPr lang="en-US" baseline="0" dirty="0" smtClean="0"/>
              <a:t>model innovative assessment strategies and share tools for student self-assessment strategies with their colleagues. Teachers are comfortable using 21</a:t>
            </a:r>
            <a:r>
              <a:rPr lang="en-US" baseline="30000" dirty="0" smtClean="0"/>
              <a:t>st</a:t>
            </a:r>
            <a:r>
              <a:rPr lang="en-US" baseline="0" dirty="0" smtClean="0"/>
              <a:t> Century assessment strategies that go far beyond the pencil paper test.</a:t>
            </a:r>
            <a:endParaRPr lang="en-US" baseline="0" dirty="0" smtClean="0"/>
          </a:p>
          <a:p>
            <a:endParaRPr lang="en-US" dirty="0" smtClean="0"/>
          </a:p>
          <a:p>
            <a:r>
              <a:rPr lang="en-US" dirty="0" smtClean="0"/>
              <a:t>Flash: Each bullet should appear</a:t>
            </a:r>
            <a:r>
              <a:rPr lang="en-US" baseline="0" dirty="0" smtClean="0"/>
              <a:t> as the information is read. </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58</a:t>
            </a:fld>
            <a:endParaRPr lang="en-US" dirty="0">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Now that you have examined</a:t>
            </a:r>
            <a:r>
              <a:rPr lang="en-US" baseline="0" dirty="0" smtClean="0"/>
              <a:t> each of the indicators in depth, we would like for you to complete this activity to see how well you can match teacher performance to the ratings on the continuum.</a:t>
            </a:r>
          </a:p>
          <a:p>
            <a:endParaRPr lang="en-US" baseline="0" dirty="0" smtClean="0"/>
          </a:p>
          <a:p>
            <a:r>
              <a:rPr lang="en-US" baseline="0" dirty="0" smtClean="0"/>
              <a:t>Read each of the scenarios, and drag the box to the appropriate rating. If you are correct, the rating will stay. If you are incorrect, the answer will return to the bank. </a:t>
            </a:r>
          </a:p>
          <a:p>
            <a:endParaRPr lang="en-US" dirty="0" smtClean="0"/>
          </a:p>
          <a:p>
            <a:r>
              <a:rPr lang="en-US" dirty="0" smtClean="0"/>
              <a:t>Flash:</a:t>
            </a:r>
          </a:p>
          <a:p>
            <a:r>
              <a:rPr lang="en-US" dirty="0" smtClean="0"/>
              <a:t>The</a:t>
            </a:r>
            <a:r>
              <a:rPr lang="en-US" baseline="0" dirty="0" smtClean="0"/>
              <a:t> choices from the third column need to be formatted such that they are “drag and drop” activities that only “stick” if the answer is correct.</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a:t>
            </a:r>
            <a:r>
              <a:rPr lang="en-US" baseline="0" dirty="0" smtClean="0"/>
              <a:t> </a:t>
            </a:r>
          </a:p>
          <a:p>
            <a:r>
              <a:rPr lang="en-US" dirty="0" smtClean="0"/>
              <a:t>As you are aware, in order</a:t>
            </a:r>
            <a:r>
              <a:rPr lang="en-US" baseline="0" dirty="0" smtClean="0"/>
              <a:t> for a teacher to move up the continuum of ratings on the performance scale, he or she must meet all of the indicators for each of the levels prior to the standard rating awarded.</a:t>
            </a:r>
          </a:p>
          <a:p>
            <a:endParaRPr lang="en-US" baseline="0" dirty="0" smtClean="0"/>
          </a:p>
          <a:p>
            <a:pPr defTabSz="929305">
              <a:defRPr/>
            </a:pPr>
            <a:r>
              <a:rPr lang="en-US" baseline="0" dirty="0" smtClean="0"/>
              <a:t>To receive a performance rating of developing, teachers must have a working knowledge of proven instructional strategies and practices that are consistent with 21</a:t>
            </a:r>
            <a:r>
              <a:rPr lang="en-US" baseline="30000" dirty="0" smtClean="0"/>
              <a:t>st</a:t>
            </a:r>
            <a:r>
              <a:rPr lang="en-US" baseline="0" dirty="0" smtClean="0"/>
              <a:t> Century Skills.</a:t>
            </a:r>
          </a:p>
          <a:p>
            <a:pPr defTabSz="929305">
              <a:defRPr/>
            </a:pPr>
            <a:endParaRPr lang="en-US" baseline="0" dirty="0" smtClean="0"/>
          </a:p>
          <a:p>
            <a:r>
              <a:rPr lang="en-US" baseline="0" dirty="0" smtClean="0"/>
              <a:t>Flash:</a:t>
            </a:r>
          </a:p>
          <a:p>
            <a:r>
              <a:rPr lang="en-US" baseline="0" dirty="0" smtClean="0"/>
              <a:t>Each of these bullet points will flash up as they are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7</a:t>
            </a:fld>
            <a:endParaRPr lang="en-US"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proficient level must first meet the indicator listed under the performance rating of developing. The teacher performing at the proficient level is open to new ideas and approaches and implements changes in his or her instruction to improve learning. The teacher performing at this level recognizes that a variety of teaching strategies must be employed to reach all students.</a:t>
            </a:r>
          </a:p>
          <a:p>
            <a:endParaRPr lang="en-US" dirty="0" smtClean="0"/>
          </a:p>
          <a:p>
            <a:r>
              <a:rPr lang="en-US" dirty="0" smtClean="0"/>
              <a:t>Flash: Each bullet should appear</a:t>
            </a:r>
            <a:r>
              <a:rPr lang="en-US" baseline="0" dirty="0" smtClean="0"/>
              <a:t> as the information is read.</a:t>
            </a:r>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8</a:t>
            </a:fld>
            <a:endParaRPr lang="en-US"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Audio: The </a:t>
            </a:r>
            <a:r>
              <a:rPr lang="en-US" baseline="0" dirty="0" smtClean="0"/>
              <a:t>teacher performing at the accomplished level must first meet all of the indicators listed under the performance ratings of developing and proficient. At an accomplished level, the teacher </a:t>
            </a:r>
            <a:r>
              <a:rPr lang="en-US" b="1" baseline="0" dirty="0" smtClean="0"/>
              <a:t>adapts and differentiates instruction and offers multiple resource and strategies to engage a variety of learners.</a:t>
            </a:r>
            <a:endParaRPr lang="en-US" baseline="0" dirty="0" smtClean="0"/>
          </a:p>
          <a:p>
            <a:endParaRPr lang="en-US" dirty="0" smtClean="0"/>
          </a:p>
          <a:p>
            <a:r>
              <a:rPr lang="en-US" dirty="0" smtClean="0"/>
              <a:t>Flash: Each bullet should appear</a:t>
            </a:r>
            <a:r>
              <a:rPr lang="en-US" baseline="0" dirty="0" smtClean="0"/>
              <a:t> as the information is read.</a:t>
            </a:r>
            <a:endParaRPr lang="en-US" dirty="0" smtClean="0"/>
          </a:p>
          <a:p>
            <a:endParaRPr lang="en-US" dirty="0"/>
          </a:p>
        </p:txBody>
      </p:sp>
      <p:sp>
        <p:nvSpPr>
          <p:cNvPr id="4" name="Slide Number Placeholder 3"/>
          <p:cNvSpPr>
            <a:spLocks noGrp="1"/>
          </p:cNvSpPr>
          <p:nvPr>
            <p:ph type="sldNum" sz="quarter" idx="10"/>
          </p:nvPr>
        </p:nvSpPr>
        <p:spPr/>
        <p:txBody>
          <a:bodyPr/>
          <a:lstStyle/>
          <a:p>
            <a:fld id="{B2E83244-CDEE-41B4-86FD-F865F16434B0}" type="slidenum">
              <a:rPr lang="en-US" smtClean="0">
                <a:solidFill>
                  <a:srgbClr val="000000"/>
                </a:solidFill>
              </a:rPr>
              <a:pPr/>
              <a:t>9</a:t>
            </a:fld>
            <a:endParaRPr lang="en-US"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27" name="Picture 11" descr="WhitebackPPTCover4"/>
          <p:cNvPicPr>
            <a:picLocks noChangeAspect="1" noChangeArrowheads="1"/>
          </p:cNvPicPr>
          <p:nvPr userDrawn="1"/>
        </p:nvPicPr>
        <p:blipFill>
          <a:blip r:embed="rId2" cstate="print"/>
          <a:srcRect/>
          <a:stretch>
            <a:fillRect/>
          </a:stretch>
        </p:blipFill>
        <p:spPr bwMode="auto">
          <a:xfrm>
            <a:off x="0" y="0"/>
            <a:ext cx="9144000" cy="6884988"/>
          </a:xfrm>
          <a:prstGeom prst="rect">
            <a:avLst/>
          </a:prstGeom>
          <a:noFill/>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a:t>Click to edit Master title style</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
        <p:nvSpPr>
          <p:cNvPr id="9222" name="Rectangle 6"/>
          <p:cNvSpPr>
            <a:spLocks noGrp="1" noChangeArrowheads="1"/>
          </p:cNvSpPr>
          <p:nvPr>
            <p:ph type="sldNum" sz="quarter" idx="4"/>
          </p:nvPr>
        </p:nvSpPr>
        <p:spPr/>
        <p:txBody>
          <a:bodyPr/>
          <a:lstStyle>
            <a:lvl1pPr>
              <a:defRPr/>
            </a:lvl1pPr>
          </a:lstStyle>
          <a:p>
            <a:fld id="{8490BB1D-2585-4D6B-8B8B-F62002CC1A33}"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212C069-7A32-49B1-9AAA-F4CEFD0FBF88}" type="slidenum">
              <a:rPr lang="en-US"/>
              <a:pPr/>
              <a:t>‹#›</a:t>
            </a:fld>
            <a:endParaRPr lang="en-US" dirty="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137CA78-87D3-4AE9-87A0-2BF10BFCBE94}" type="slidenum">
              <a:rPr lang="en-US"/>
              <a:pPr/>
              <a:t>‹#›</a:t>
            </a:fld>
            <a:endParaRPr lang="en-US" dirty="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5FD9E24-EFE9-4E06-8D12-191739F67D52}" type="slidenum">
              <a:rPr lang="en-US"/>
              <a:pPr/>
              <a:t>‹#›</a:t>
            </a:fld>
            <a:endParaRPr lang="en-US" dirty="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CD661DE9-9B9A-4075-B3DA-075CFB4377EE}" type="slidenum">
              <a:rPr lang="en-US"/>
              <a:pPr/>
              <a:t>‹#›</a:t>
            </a:fld>
            <a:endParaRPr lang="en-US" dirty="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01FE7EB-1D15-4323-B015-1D67F461375D}" type="slidenum">
              <a:rPr lang="en-US"/>
              <a:pPr/>
              <a:t>‹#›</a:t>
            </a:fld>
            <a:endParaRPr lang="en-US" dirty="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D655B2EB-FB03-44D2-BCD1-C6AE7B53D7D7}" type="slidenum">
              <a:rPr lang="en-US"/>
              <a:pPr/>
              <a:t>‹#›</a:t>
            </a:fld>
            <a:endParaRPr lang="en-US" dirty="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48F78EC-5523-4ABB-8079-113306017456}" type="slidenum">
              <a:rPr lang="en-US"/>
              <a:pPr/>
              <a:t>‹#›</a:t>
            </a:fld>
            <a:endParaRPr lang="en-US" dirty="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68705E6-B2D9-4D94-AF77-0B6B85F56B3F}" type="slidenum">
              <a:rPr lang="en-US"/>
              <a:pPr/>
              <a:t>‹#›</a:t>
            </a:fld>
            <a:endParaRPr lang="en-US" dirty="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30D419D-80F9-4FC9-ADDB-46B6C8C20962}" type="slidenum">
              <a:rPr lang="en-US"/>
              <a:pPr/>
              <a:t>‹#›</a:t>
            </a:fld>
            <a:endParaRPr lang="en-US" dirty="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5CD31AE-A162-4823-AD34-16F0787479F2}" type="slidenum">
              <a:rPr lang="en-US"/>
              <a:pPr/>
              <a:t>‹#›</a:t>
            </a:fld>
            <a:endParaRPr lang="en-US" dirty="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3" name="Picture 9" descr="WhitebackPPTCover4_3"/>
          <p:cNvPicPr>
            <a:picLocks noChangeAspect="1" noChangeArrowheads="1"/>
          </p:cNvPicPr>
          <p:nvPr userDrawn="1"/>
        </p:nvPicPr>
        <p:blipFill>
          <a:blip r:embed="rId13" cstate="print"/>
          <a:srcRect/>
          <a:stretch>
            <a:fillRect/>
          </a:stretch>
        </p:blipFill>
        <p:spPr bwMode="auto">
          <a:xfrm>
            <a:off x="3175" y="7938"/>
            <a:ext cx="9137650" cy="6840537"/>
          </a:xfrm>
          <a:prstGeom prst="rect">
            <a:avLst/>
          </a:prstGeom>
          <a:noFill/>
        </p:spPr>
      </p:pic>
      <p:sp>
        <p:nvSpPr>
          <p:cNvPr id="1026"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solidFill>
                  <a:schemeClr val="folHlink"/>
                </a:solidFill>
              </a:defRPr>
            </a:lvl1pPr>
          </a:lstStyle>
          <a:p>
            <a:fld id="{AAE79A64-5D8F-41D7-BF9A-63E4AF597DA8}"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3800" b="1">
          <a:solidFill>
            <a:srgbClr val="B4C12C"/>
          </a:solidFill>
          <a:latin typeface="+mj-lt"/>
          <a:ea typeface="+mj-ea"/>
          <a:cs typeface="+mj-cs"/>
        </a:defRPr>
      </a:lvl1pPr>
      <a:lvl2pPr algn="l" rtl="0" fontAlgn="base">
        <a:spcBef>
          <a:spcPct val="0"/>
        </a:spcBef>
        <a:spcAft>
          <a:spcPct val="0"/>
        </a:spcAft>
        <a:defRPr sz="3800" b="1">
          <a:solidFill>
            <a:srgbClr val="B4C12C"/>
          </a:solidFill>
          <a:latin typeface="Arial" charset="0"/>
          <a:ea typeface="ヒラギノ角ゴ Pro W3" pitchFamily="1" charset="-128"/>
        </a:defRPr>
      </a:lvl2pPr>
      <a:lvl3pPr algn="l" rtl="0" fontAlgn="base">
        <a:spcBef>
          <a:spcPct val="0"/>
        </a:spcBef>
        <a:spcAft>
          <a:spcPct val="0"/>
        </a:spcAft>
        <a:defRPr sz="3800" b="1">
          <a:solidFill>
            <a:srgbClr val="B4C12C"/>
          </a:solidFill>
          <a:latin typeface="Arial" charset="0"/>
          <a:ea typeface="ヒラギノ角ゴ Pro W3" pitchFamily="1" charset="-128"/>
        </a:defRPr>
      </a:lvl3pPr>
      <a:lvl4pPr algn="l" rtl="0" fontAlgn="base">
        <a:spcBef>
          <a:spcPct val="0"/>
        </a:spcBef>
        <a:spcAft>
          <a:spcPct val="0"/>
        </a:spcAft>
        <a:defRPr sz="3800" b="1">
          <a:solidFill>
            <a:srgbClr val="B4C12C"/>
          </a:solidFill>
          <a:latin typeface="Arial" charset="0"/>
          <a:ea typeface="ヒラギノ角ゴ Pro W3" pitchFamily="1" charset="-128"/>
        </a:defRPr>
      </a:lvl4pPr>
      <a:lvl5pPr algn="l" rtl="0" fontAlgn="base">
        <a:spcBef>
          <a:spcPct val="0"/>
        </a:spcBef>
        <a:spcAft>
          <a:spcPct val="0"/>
        </a:spcAft>
        <a:defRPr sz="3800" b="1">
          <a:solidFill>
            <a:srgbClr val="B4C12C"/>
          </a:solidFill>
          <a:latin typeface="Arial" charset="0"/>
          <a:ea typeface="ヒラギノ角ゴ Pro W3" pitchFamily="1" charset="-128"/>
        </a:defRPr>
      </a:lvl5pPr>
      <a:lvl6pPr marL="457200" algn="l" rtl="0" fontAlgn="base">
        <a:spcBef>
          <a:spcPct val="0"/>
        </a:spcBef>
        <a:spcAft>
          <a:spcPct val="0"/>
        </a:spcAft>
        <a:defRPr sz="3800" b="1">
          <a:solidFill>
            <a:srgbClr val="B4C12C"/>
          </a:solidFill>
          <a:latin typeface="Arial" charset="0"/>
          <a:ea typeface="ヒラギノ角ゴ Pro W3" pitchFamily="1" charset="-128"/>
        </a:defRPr>
      </a:lvl6pPr>
      <a:lvl7pPr marL="914400" algn="l" rtl="0" fontAlgn="base">
        <a:spcBef>
          <a:spcPct val="0"/>
        </a:spcBef>
        <a:spcAft>
          <a:spcPct val="0"/>
        </a:spcAft>
        <a:defRPr sz="3800" b="1">
          <a:solidFill>
            <a:srgbClr val="B4C12C"/>
          </a:solidFill>
          <a:latin typeface="Arial" charset="0"/>
          <a:ea typeface="ヒラギノ角ゴ Pro W3" pitchFamily="1" charset="-128"/>
        </a:defRPr>
      </a:lvl7pPr>
      <a:lvl8pPr marL="1371600" algn="l" rtl="0" fontAlgn="base">
        <a:spcBef>
          <a:spcPct val="0"/>
        </a:spcBef>
        <a:spcAft>
          <a:spcPct val="0"/>
        </a:spcAft>
        <a:defRPr sz="3800" b="1">
          <a:solidFill>
            <a:srgbClr val="B4C12C"/>
          </a:solidFill>
          <a:latin typeface="Arial" charset="0"/>
          <a:ea typeface="ヒラギノ角ゴ Pro W3" pitchFamily="1" charset="-128"/>
        </a:defRPr>
      </a:lvl8pPr>
      <a:lvl9pPr marL="1828800" algn="l" rtl="0" fontAlgn="base">
        <a:spcBef>
          <a:spcPct val="0"/>
        </a:spcBef>
        <a:spcAft>
          <a:spcPct val="0"/>
        </a:spcAft>
        <a:defRPr sz="3800" b="1">
          <a:solidFill>
            <a:srgbClr val="B4C12C"/>
          </a:solidFill>
          <a:latin typeface="Arial" charset="0"/>
          <a:ea typeface="ヒラギノ角ゴ Pro W3" pitchFamily="1" charset="-128"/>
        </a:defRPr>
      </a:lvl9pPr>
    </p:titleStyle>
    <p:bodyStyle>
      <a:lvl1pPr marL="342900" indent="-342900" algn="l" rtl="0" fontAlgn="base">
        <a:spcBef>
          <a:spcPct val="20000"/>
        </a:spcBef>
        <a:spcAft>
          <a:spcPct val="0"/>
        </a:spcAft>
        <a:buChar char="•"/>
        <a:defRPr sz="3000">
          <a:solidFill>
            <a:srgbClr val="6185AB"/>
          </a:solidFill>
          <a:latin typeface="+mn-lt"/>
          <a:ea typeface="+mn-ea"/>
          <a:cs typeface="+mn-cs"/>
        </a:defRPr>
      </a:lvl1pPr>
      <a:lvl2pPr marL="742950" indent="-285750" algn="l" rtl="0" fontAlgn="base">
        <a:spcBef>
          <a:spcPct val="20000"/>
        </a:spcBef>
        <a:spcAft>
          <a:spcPct val="0"/>
        </a:spcAft>
        <a:buChar char="–"/>
        <a:defRPr sz="2800">
          <a:solidFill>
            <a:srgbClr val="6185AB"/>
          </a:solidFill>
          <a:latin typeface="+mn-lt"/>
          <a:ea typeface="+mn-ea"/>
        </a:defRPr>
      </a:lvl2pPr>
      <a:lvl3pPr marL="1143000" indent="-228600" algn="l" rtl="0" fontAlgn="base">
        <a:spcBef>
          <a:spcPct val="20000"/>
        </a:spcBef>
        <a:spcAft>
          <a:spcPct val="0"/>
        </a:spcAft>
        <a:buChar char="•"/>
        <a:defRPr sz="2400">
          <a:solidFill>
            <a:srgbClr val="6185AB"/>
          </a:solidFill>
          <a:latin typeface="+mn-lt"/>
          <a:ea typeface="+mn-ea"/>
        </a:defRPr>
      </a:lvl3pPr>
      <a:lvl4pPr marL="1600200" indent="-228600" algn="l" rtl="0" fontAlgn="base">
        <a:spcBef>
          <a:spcPct val="20000"/>
        </a:spcBef>
        <a:spcAft>
          <a:spcPct val="0"/>
        </a:spcAft>
        <a:buChar char="–"/>
        <a:defRPr sz="2000">
          <a:solidFill>
            <a:srgbClr val="6185AB"/>
          </a:solidFill>
          <a:latin typeface="+mn-lt"/>
          <a:ea typeface="+mn-ea"/>
        </a:defRPr>
      </a:lvl4pPr>
      <a:lvl5pPr marL="2057400" indent="-228600" algn="l" rtl="0" fontAlgn="base">
        <a:spcBef>
          <a:spcPct val="20000"/>
        </a:spcBef>
        <a:spcAft>
          <a:spcPct val="0"/>
        </a:spcAft>
        <a:buChar char="»"/>
        <a:defRPr sz="2000">
          <a:solidFill>
            <a:srgbClr val="6185AB"/>
          </a:solidFill>
          <a:latin typeface="+mn-lt"/>
          <a:ea typeface="+mn-ea"/>
        </a:defRPr>
      </a:lvl5pPr>
      <a:lvl6pPr marL="2514600" indent="-228600" algn="l" rtl="0" fontAlgn="base">
        <a:spcBef>
          <a:spcPct val="20000"/>
        </a:spcBef>
        <a:spcAft>
          <a:spcPct val="0"/>
        </a:spcAft>
        <a:buChar char="»"/>
        <a:defRPr sz="2000">
          <a:solidFill>
            <a:srgbClr val="6185AB"/>
          </a:solidFill>
          <a:latin typeface="+mn-lt"/>
          <a:ea typeface="+mn-ea"/>
        </a:defRPr>
      </a:lvl6pPr>
      <a:lvl7pPr marL="2971800" indent="-228600" algn="l" rtl="0" fontAlgn="base">
        <a:spcBef>
          <a:spcPct val="20000"/>
        </a:spcBef>
        <a:spcAft>
          <a:spcPct val="0"/>
        </a:spcAft>
        <a:buChar char="»"/>
        <a:defRPr sz="2000">
          <a:solidFill>
            <a:srgbClr val="6185AB"/>
          </a:solidFill>
          <a:latin typeface="+mn-lt"/>
          <a:ea typeface="+mn-ea"/>
        </a:defRPr>
      </a:lvl7pPr>
      <a:lvl8pPr marL="3429000" indent="-228600" algn="l" rtl="0" fontAlgn="base">
        <a:spcBef>
          <a:spcPct val="20000"/>
        </a:spcBef>
        <a:spcAft>
          <a:spcPct val="0"/>
        </a:spcAft>
        <a:buChar char="»"/>
        <a:defRPr sz="2000">
          <a:solidFill>
            <a:srgbClr val="6185AB"/>
          </a:solidFill>
          <a:latin typeface="+mn-lt"/>
          <a:ea typeface="+mn-ea"/>
        </a:defRPr>
      </a:lvl8pPr>
      <a:lvl9pPr marL="3886200" indent="-228600" algn="l" rtl="0" fontAlgn="base">
        <a:spcBef>
          <a:spcPct val="20000"/>
        </a:spcBef>
        <a:spcAft>
          <a:spcPct val="0"/>
        </a:spcAft>
        <a:buChar char="»"/>
        <a:defRPr sz="2000">
          <a:solidFill>
            <a:srgbClr val="6185AB"/>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762000" y="1600200"/>
            <a:ext cx="7696200" cy="2971800"/>
          </a:xfrm>
        </p:spPr>
        <p:txBody>
          <a:bodyPr/>
          <a:lstStyle/>
          <a:p>
            <a:r>
              <a:rPr lang="en-US" dirty="0" smtClean="0"/>
              <a:t>Standard IV:</a:t>
            </a:r>
            <a:br>
              <a:rPr lang="en-US" dirty="0" smtClean="0"/>
            </a:br>
            <a:r>
              <a:rPr lang="en-US" dirty="0" smtClean="0"/>
              <a:t/>
            </a:r>
            <a:br>
              <a:rPr lang="en-US" dirty="0" smtClean="0"/>
            </a:br>
            <a:r>
              <a:rPr lang="en-US" dirty="0" smtClean="0"/>
              <a:t>Teachers Facilitate Learning for Their Students</a:t>
            </a:r>
            <a:endParaRPr lang="en-US" dirty="0"/>
          </a:p>
        </p:txBody>
      </p:sp>
      <p:sp>
        <p:nvSpPr>
          <p:cNvPr id="4" name="TextBox 3"/>
          <p:cNvSpPr txBox="1"/>
          <p:nvPr/>
        </p:nvSpPr>
        <p:spPr>
          <a:xfrm>
            <a:off x="914400" y="4648200"/>
            <a:ext cx="7391400" cy="1384995"/>
          </a:xfrm>
          <a:prstGeom prst="rect">
            <a:avLst/>
          </a:prstGeom>
          <a:noFill/>
        </p:spPr>
        <p:txBody>
          <a:bodyPr wrap="square" rtlCol="0">
            <a:spAutoFit/>
          </a:bodyPr>
          <a:lstStyle/>
          <a:p>
            <a:pPr algn="r">
              <a:spcBef>
                <a:spcPct val="20000"/>
              </a:spcBef>
            </a:pPr>
            <a:r>
              <a:rPr lang="en-US" sz="2000" dirty="0" smtClean="0">
                <a:solidFill>
                  <a:srgbClr val="6185AB"/>
                </a:solidFill>
                <a:latin typeface="Lucida Calligraphy" pitchFamily="66" charset="0"/>
                <a:ea typeface="+mn-ea"/>
              </a:rPr>
              <a:t>“The mediocre teacher tells. The good teacher explains. The superior teacher demonstrates. The great teacher inspires.”</a:t>
            </a:r>
          </a:p>
          <a:p>
            <a:pPr algn="r">
              <a:spcBef>
                <a:spcPct val="20000"/>
              </a:spcBef>
            </a:pPr>
            <a:r>
              <a:rPr lang="en-US" sz="2000" dirty="0" smtClean="0">
                <a:solidFill>
                  <a:srgbClr val="6185AB"/>
                </a:solidFill>
                <a:latin typeface="Lucida Calligraphy" pitchFamily="66" charset="0"/>
                <a:ea typeface="+mn-ea"/>
              </a:rPr>
              <a:t>                                          – William Ward</a:t>
            </a:r>
            <a:endParaRPr lang="en-US" sz="2000" dirty="0">
              <a:solidFill>
                <a:srgbClr val="6185AB"/>
              </a:solidFill>
              <a:latin typeface="Lucida Calligraphy" pitchFamily="66" charset="0"/>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371600"/>
            <a:ext cx="7772400" cy="4495800"/>
          </a:xfrm>
        </p:spPr>
        <p:txBody>
          <a:bodyPr/>
          <a:lstStyle/>
          <a:p>
            <a:pPr>
              <a:buNone/>
            </a:pPr>
            <a:r>
              <a:rPr lang="en-US" sz="2800" b="1" dirty="0" smtClean="0">
                <a:latin typeface="Times New Roman"/>
                <a:ea typeface="Calibri"/>
                <a:cs typeface="Times New Roman"/>
              </a:rPr>
              <a:t>Meets </a:t>
            </a:r>
            <a:r>
              <a:rPr lang="en-US" sz="2800" b="1" dirty="0" smtClean="0">
                <a:latin typeface="Times New Roman"/>
                <a:ea typeface="Calibri"/>
                <a:cs typeface="Times New Roman"/>
              </a:rPr>
              <a:t>all of the indicators listed under developing, proficient, and accomplished, and</a:t>
            </a:r>
            <a:r>
              <a:rPr lang="en-US" sz="2800" b="1" dirty="0" smtClean="0">
                <a:latin typeface="Times New Roman"/>
                <a:ea typeface="Calibri"/>
                <a:cs typeface="Times New Roman"/>
              </a:rPr>
              <a:t>…</a:t>
            </a:r>
            <a:endParaRPr lang="en-US" sz="2800" b="1" dirty="0" smtClean="0">
              <a:latin typeface="Times New Roman"/>
              <a:ea typeface="Calibri"/>
              <a:cs typeface="Times New Roman"/>
            </a:endParaRPr>
          </a:p>
          <a:p>
            <a:r>
              <a:rPr lang="en-US" sz="2800" dirty="0" smtClean="0"/>
              <a:t>Encourages and guides colleagues to adapt instruction to align with students’ developmental levels.</a:t>
            </a:r>
          </a:p>
          <a:p>
            <a:r>
              <a:rPr lang="en-US" sz="2800" dirty="0" smtClean="0"/>
              <a:t>Stays abreast of current research about student learning and emerging resources and encourages the school to adopt or adapt them for the benefit of all students.</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smtClean="0">
                <a:solidFill>
                  <a:srgbClr val="6185AB"/>
                </a:solidFill>
              </a:rPr>
              <a:t>Element  A</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2400" cy="2362200"/>
          </a:xfrm>
        </p:spPr>
        <p:txBody>
          <a:bodyPr/>
          <a:lstStyle/>
          <a:p>
            <a:pPr algn="ctr"/>
            <a:r>
              <a:rPr lang="en-US" dirty="0" smtClean="0"/>
              <a:t>What are some of the tools and strategies teachers can use to discover their students’ developmental levels and diverse needs?</a:t>
            </a:r>
            <a:endParaRPr lang="en-US" dirty="0"/>
          </a:p>
        </p:txBody>
      </p:sp>
      <p:sp>
        <p:nvSpPr>
          <p:cNvPr id="3" name="Content Placeholder 2"/>
          <p:cNvSpPr>
            <a:spLocks noGrp="1"/>
          </p:cNvSpPr>
          <p:nvPr>
            <p:ph idx="1"/>
          </p:nvPr>
        </p:nvSpPr>
        <p:spPr>
          <a:xfrm>
            <a:off x="685800" y="3048000"/>
            <a:ext cx="7772400" cy="3048000"/>
          </a:xfrm>
        </p:spPr>
        <p:txBody>
          <a:bodyPr/>
          <a:lstStyle/>
          <a:p>
            <a:pPr algn="ctr">
              <a:buNone/>
            </a:pPr>
            <a:r>
              <a:rPr lang="en-US" sz="4400" dirty="0" smtClean="0">
                <a:solidFill>
                  <a:srgbClr val="FF0000"/>
                </a:solidFill>
              </a:rPr>
              <a:t>Wall wisher or similar activity?</a:t>
            </a:r>
            <a:endParaRPr lang="en-US" sz="4400" dirty="0">
              <a:solidFill>
                <a:srgbClr val="FF0000"/>
              </a:solidFill>
            </a:endParaRPr>
          </a:p>
        </p:txBody>
      </p:sp>
      <p:sp>
        <p:nvSpPr>
          <p:cNvPr id="4" name="Rectangle 3"/>
          <p:cNvSpPr/>
          <p:nvPr/>
        </p:nvSpPr>
        <p:spPr>
          <a:xfrm>
            <a:off x="5562600" y="6396335"/>
            <a:ext cx="3355021" cy="461665"/>
          </a:xfrm>
          <a:prstGeom prst="rect">
            <a:avLst/>
          </a:prstGeom>
        </p:spPr>
        <p:txBody>
          <a:bodyPr wrap="none">
            <a:spAutoFit/>
          </a:bodyPr>
          <a:lstStyle/>
          <a:p>
            <a:pPr algn="ctr"/>
            <a:r>
              <a:rPr lang="en-US" dirty="0" smtClean="0">
                <a:solidFill>
                  <a:srgbClr val="6185AB"/>
                </a:solidFill>
              </a:rPr>
              <a:t>Standard IV, Element A</a:t>
            </a:r>
            <a:endParaRPr lang="en-US" dirty="0">
              <a:solidFill>
                <a:srgbClr val="6185AB"/>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Element B</a:t>
            </a:r>
            <a:endParaRPr lang="en-US" dirty="0"/>
          </a:p>
        </p:txBody>
      </p:sp>
      <p:sp>
        <p:nvSpPr>
          <p:cNvPr id="3" name="Content Placeholder 2"/>
          <p:cNvSpPr>
            <a:spLocks noGrp="1"/>
          </p:cNvSpPr>
          <p:nvPr>
            <p:ph sz="half" idx="1"/>
          </p:nvPr>
        </p:nvSpPr>
        <p:spPr/>
        <p:txBody>
          <a:bodyPr/>
          <a:lstStyle/>
          <a:p>
            <a:pPr algn="ctr">
              <a:buNone/>
            </a:pPr>
            <a:r>
              <a:rPr lang="en-US" sz="4000" dirty="0" smtClean="0"/>
              <a:t>Teachers </a:t>
            </a:r>
            <a:r>
              <a:rPr lang="en-US" sz="4000" dirty="0" smtClean="0"/>
              <a:t>plan instruction appropriate for their </a:t>
            </a:r>
            <a:r>
              <a:rPr lang="en-US" sz="4000" dirty="0" smtClean="0"/>
              <a:t>students.</a:t>
            </a:r>
            <a:endParaRPr lang="en-US" sz="4000" dirty="0"/>
          </a:p>
        </p:txBody>
      </p:sp>
      <p:pic>
        <p:nvPicPr>
          <p:cNvPr id="10" name="Content Placeholder 9" descr="School.jpg"/>
          <p:cNvPicPr>
            <a:picLocks noGrp="1" noChangeAspect="1"/>
          </p:cNvPicPr>
          <p:nvPr>
            <p:ph sz="half" idx="2"/>
          </p:nvPr>
        </p:nvPicPr>
        <p:blipFill>
          <a:blip r:embed="rId3" cstate="print"/>
          <a:stretch>
            <a:fillRect/>
          </a:stretch>
        </p:blipFill>
        <p:spPr>
          <a:xfrm>
            <a:off x="4876800" y="1676400"/>
            <a:ext cx="2866755" cy="2866755"/>
          </a:xfrm>
        </p:spPr>
      </p:pic>
      <p:sp>
        <p:nvSpPr>
          <p:cNvPr id="7" name="TextBox 6"/>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 </a:t>
            </a:r>
            <a:r>
              <a:rPr lang="en-US" sz="2400" dirty="0" smtClean="0">
                <a:solidFill>
                  <a:srgbClr val="6185AB"/>
                </a:solidFill>
              </a:rPr>
              <a:t>IV, </a:t>
            </a:r>
            <a:r>
              <a:rPr lang="en-US" sz="2400" dirty="0">
                <a:solidFill>
                  <a:srgbClr val="6185AB"/>
                </a:solidFill>
              </a:rPr>
              <a:t>Element B</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7848600" cy="1524000"/>
          </a:xfrm>
        </p:spPr>
        <p:txBody>
          <a:bodyPr/>
          <a:lstStyle/>
          <a:p>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Element B:</a:t>
            </a:r>
            <a:br>
              <a:rPr lang="en-US" sz="1400" dirty="0" smtClean="0"/>
            </a:br>
            <a:r>
              <a:rPr lang="en-US" sz="1400" dirty="0" smtClean="0"/>
              <a:t>Teachers plan instruction appropriate for their students.</a:t>
            </a:r>
            <a:br>
              <a:rPr lang="en-US" sz="1400" dirty="0" smtClean="0"/>
            </a:br>
            <a:r>
              <a:rPr lang="en-US" dirty="0" smtClean="0"/>
              <a:t/>
            </a:r>
            <a:br>
              <a:rPr lang="en-US" dirty="0" smtClean="0"/>
            </a:br>
            <a:endParaRPr lang="en-US" dirty="0"/>
          </a:p>
        </p:txBody>
      </p:sp>
      <p:sp>
        <p:nvSpPr>
          <p:cNvPr id="3" name="Content Placeholder 2"/>
          <p:cNvSpPr>
            <a:spLocks noGrp="1"/>
          </p:cNvSpPr>
          <p:nvPr>
            <p:ph idx="1"/>
          </p:nvPr>
        </p:nvSpPr>
        <p:spPr>
          <a:xfrm>
            <a:off x="685800" y="914400"/>
            <a:ext cx="7772400" cy="4876800"/>
          </a:xfrm>
        </p:spPr>
        <p:txBody>
          <a:bodyPr/>
          <a:lstStyle/>
          <a:p>
            <a:pPr>
              <a:buNone/>
            </a:pPr>
            <a:r>
              <a:rPr lang="en-US" sz="1100" dirty="0" smtClean="0">
                <a:solidFill>
                  <a:srgbClr val="FF0000"/>
                </a:solidFill>
              </a:rPr>
              <a:t>Reflection graphic in background? Similar to Slide 5?</a:t>
            </a:r>
          </a:p>
          <a:p>
            <a:pPr>
              <a:buNone/>
            </a:pPr>
            <a:r>
              <a:rPr lang="en-US" i="1" dirty="0" smtClean="0"/>
              <a:t>How well do I…</a:t>
            </a:r>
          </a:p>
          <a:p>
            <a:pPr>
              <a:buNone/>
            </a:pPr>
            <a:r>
              <a:rPr lang="en-US" dirty="0" smtClean="0"/>
              <a:t>	</a:t>
            </a:r>
          </a:p>
          <a:p>
            <a:pPr>
              <a:buNone/>
            </a:pPr>
            <a:r>
              <a:rPr lang="en-US" dirty="0" smtClean="0"/>
              <a:t>	</a:t>
            </a:r>
            <a:r>
              <a:rPr lang="en-US" dirty="0" smtClean="0"/>
              <a:t>Collaborate </a:t>
            </a:r>
            <a:r>
              <a:rPr lang="en-US" dirty="0" smtClean="0"/>
              <a:t>with </a:t>
            </a:r>
            <a:r>
              <a:rPr lang="en-US" dirty="0" smtClean="0"/>
              <a:t>colleagues </a:t>
            </a:r>
            <a:r>
              <a:rPr lang="en-US" dirty="0" smtClean="0"/>
              <a:t>to plan long- and short-term instruction that is data driven, engaging for diverse groups of students, and accessible for ongoing monitoring and modification?</a:t>
            </a:r>
            <a:endParaRPr lang="en-US" dirty="0" smtClean="0"/>
          </a:p>
          <a:p>
            <a:pPr>
              <a:buNone/>
            </a:pPr>
            <a:endParaRPr lang="en-US" dirty="0"/>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 </a:t>
            </a:r>
            <a:r>
              <a:rPr lang="en-US" sz="2400" dirty="0" smtClean="0">
                <a:solidFill>
                  <a:srgbClr val="6185AB"/>
                </a:solidFill>
              </a:rPr>
              <a:t>IV, </a:t>
            </a:r>
            <a:r>
              <a:rPr lang="en-US" sz="2400" dirty="0">
                <a:solidFill>
                  <a:srgbClr val="6185AB"/>
                </a:solidFill>
              </a:rPr>
              <a:t>Element B</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a:xfrm>
            <a:off x="685800" y="1600200"/>
            <a:ext cx="7772400" cy="3581400"/>
          </a:xfrm>
        </p:spPr>
        <p:txBody>
          <a:bodyPr/>
          <a:lstStyle/>
          <a:p>
            <a:pPr>
              <a:buNone/>
            </a:pPr>
            <a:endParaRPr lang="en-US" dirty="0" smtClean="0"/>
          </a:p>
          <a:p>
            <a:r>
              <a:rPr lang="en-US" sz="3200" kern="1200" dirty="0" smtClean="0">
                <a:solidFill>
                  <a:schemeClr val="tx1"/>
                </a:solidFill>
              </a:rPr>
              <a:t>Recognizes data sources important to planning instruction.</a:t>
            </a:r>
            <a:endParaRPr lang="en-US" sz="3200" dirty="0">
              <a:solidFill>
                <a:schemeClr val="tx1"/>
              </a:solidFill>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B</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r>
              <a:rPr lang="en-US" sz="2800" kern="1200" dirty="0" smtClean="0">
                <a:solidFill>
                  <a:schemeClr val="dk1"/>
                </a:solidFill>
              </a:rPr>
              <a:t>Uses a variety of data for short- and long-range planning of instruction. Monitors and modifies instructional plans to enhance student learning.</a:t>
            </a:r>
            <a:endParaRPr lang="en-US" sz="2800" dirty="0" smtClean="0">
              <a:solidFill>
                <a:schemeClr val="tx1"/>
              </a:solidFill>
            </a:endParaRP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B</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pPr>
              <a:buNone/>
            </a:pPr>
            <a:endParaRPr lang="en-US" sz="2800" b="1" dirty="0" smtClean="0">
              <a:latin typeface="Times New Roman"/>
              <a:ea typeface="Calibri"/>
              <a:cs typeface="Times New Roman"/>
            </a:endParaRPr>
          </a:p>
          <a:p>
            <a:pPr>
              <a:buNone/>
            </a:pPr>
            <a:r>
              <a:rPr lang="en-US" sz="2800" kern="1200" dirty="0" smtClean="0">
                <a:solidFill>
                  <a:schemeClr val="dk1"/>
                </a:solidFill>
              </a:rPr>
              <a:t>Monitors student performance and responds to individual learning needs in order to engage students in learning</a:t>
            </a: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B</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600200"/>
            <a:ext cx="7772400" cy="4495800"/>
          </a:xfrm>
        </p:spPr>
        <p:txBody>
          <a:bodyPr/>
          <a:lstStyle/>
          <a:p>
            <a:endParaRPr lang="en-US" sz="2400" dirty="0" smtClean="0"/>
          </a:p>
          <a:p>
            <a:pPr>
              <a:buNone/>
            </a:pPr>
            <a:r>
              <a:rPr lang="en-US" sz="2800" b="1" dirty="0" smtClean="0">
                <a:latin typeface="Times New Roman"/>
                <a:ea typeface="Calibri"/>
                <a:cs typeface="Times New Roman"/>
              </a:rPr>
              <a:t>Meets all of the indicators listed under developing, proficient, and accomplished, and…</a:t>
            </a:r>
          </a:p>
          <a:p>
            <a:pPr>
              <a:buNone/>
            </a:pPr>
            <a:endParaRPr lang="en-US" sz="2800" b="1" dirty="0" smtClean="0">
              <a:latin typeface="Times New Roman"/>
              <a:ea typeface="Calibri"/>
              <a:cs typeface="Times New Roman"/>
            </a:endParaRPr>
          </a:p>
          <a:p>
            <a:r>
              <a:rPr lang="en-US" sz="2800" kern="1200" dirty="0" smtClean="0">
                <a:solidFill>
                  <a:schemeClr val="dk1"/>
                </a:solidFill>
              </a:rPr>
              <a:t>Monitors student performance and responds to cultural diversity and learning needs through the school improvement process.</a:t>
            </a:r>
            <a:endParaRPr lang="en-US" sz="2800" dirty="0" smtClean="0">
              <a:solidFill>
                <a:schemeClr val="tx1"/>
              </a:solidFill>
            </a:endParaRP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B</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524000"/>
          <a:ext cx="8229600" cy="4297680"/>
        </p:xfrm>
        <a:graphic>
          <a:graphicData uri="http://schemas.openxmlformats.org/drawingml/2006/table">
            <a:tbl>
              <a:tblPr firstRow="1" bandRow="1">
                <a:tableStyleId>{5C22544A-7EE6-4342-B048-85BDC9FD1C3A}</a:tableStyleId>
              </a:tblPr>
              <a:tblGrid>
                <a:gridCol w="2848708"/>
                <a:gridCol w="5380892"/>
              </a:tblGrid>
              <a:tr h="370840">
                <a:tc>
                  <a:txBody>
                    <a:bodyPr/>
                    <a:lstStyle/>
                    <a:p>
                      <a:r>
                        <a:rPr lang="en-US" sz="2400" b="0" dirty="0" smtClean="0">
                          <a:solidFill>
                            <a:schemeClr val="tx1"/>
                          </a:solidFill>
                        </a:rPr>
                        <a:t>Developing</a:t>
                      </a:r>
                    </a:p>
                    <a:p>
                      <a:endParaRPr lang="en-US" sz="2400" b="0" dirty="0">
                        <a:solidFill>
                          <a:schemeClr val="tx1"/>
                        </a:solidFill>
                      </a:endParaRPr>
                    </a:p>
                  </a:txBody>
                  <a:tcPr>
                    <a:solidFill>
                      <a:schemeClr val="accent5"/>
                    </a:solidFill>
                  </a:tcPr>
                </a:tc>
                <a:tc>
                  <a:txBody>
                    <a:bodyPr/>
                    <a:lstStyle/>
                    <a:p>
                      <a:r>
                        <a:rPr lang="en-US" sz="1600" b="0" kern="1200" dirty="0" smtClean="0">
                          <a:solidFill>
                            <a:schemeClr val="tx1"/>
                          </a:solidFill>
                          <a:latin typeface="+mn-lt"/>
                          <a:ea typeface="+mn-ea"/>
                          <a:cs typeface="+mn-cs"/>
                        </a:rPr>
                        <a:t>Recognizes data sources important to planning instruction.</a:t>
                      </a:r>
                      <a:endParaRPr lang="en-US" sz="1600" b="0" dirty="0">
                        <a:solidFill>
                          <a:schemeClr val="tx1"/>
                        </a:solidFill>
                      </a:endParaRPr>
                    </a:p>
                  </a:txBody>
                  <a:tcPr>
                    <a:solidFill>
                      <a:schemeClr val="accent5"/>
                    </a:solidFill>
                  </a:tcPr>
                </a:tc>
              </a:tr>
              <a:tr h="1249680">
                <a:tc>
                  <a:txBody>
                    <a:bodyPr/>
                    <a:lstStyle/>
                    <a:p>
                      <a:r>
                        <a:rPr lang="en-US" sz="2400" b="0" dirty="0" smtClean="0">
                          <a:solidFill>
                            <a:schemeClr val="tx1"/>
                          </a:solidFill>
                        </a:rPr>
                        <a:t>Proficient</a:t>
                      </a:r>
                    </a:p>
                  </a:txBody>
                  <a:tcPr>
                    <a:solidFill>
                      <a:schemeClr val="accent5"/>
                    </a:solidFill>
                  </a:tcPr>
                </a:tc>
                <a:tc>
                  <a:txBody>
                    <a:bodyPr/>
                    <a:lstStyle/>
                    <a:p>
                      <a:r>
                        <a:rPr lang="en-US" sz="1600" kern="1200" dirty="0" smtClean="0">
                          <a:solidFill>
                            <a:schemeClr val="dk1"/>
                          </a:solidFill>
                          <a:latin typeface="+mn-lt"/>
                          <a:ea typeface="+mn-ea"/>
                          <a:cs typeface="+mn-cs"/>
                        </a:rPr>
                        <a:t>…and</a:t>
                      </a:r>
                    </a:p>
                    <a:p>
                      <a:r>
                        <a:rPr lang="en-US" sz="1600" kern="1200" dirty="0" smtClean="0">
                          <a:solidFill>
                            <a:schemeClr val="dk1"/>
                          </a:solidFill>
                          <a:latin typeface="+mn-lt"/>
                          <a:ea typeface="+mn-ea"/>
                          <a:cs typeface="+mn-cs"/>
                        </a:rPr>
                        <a:t>Uses a variety of data for short- and long-range planning of instruction. Monitors and modifies instructional plans to enhance student learning.</a:t>
                      </a:r>
                      <a:endParaRPr lang="en-US" sz="1600" b="0" dirty="0">
                        <a:solidFill>
                          <a:schemeClr val="tx1"/>
                        </a:solidFill>
                      </a:endParaRPr>
                    </a:p>
                  </a:txBody>
                  <a:tcPr>
                    <a:solidFill>
                      <a:schemeClr val="accent5"/>
                    </a:solidFill>
                  </a:tcPr>
                </a:tc>
              </a:tr>
              <a:tr h="1158240">
                <a:tc>
                  <a:txBody>
                    <a:bodyPr/>
                    <a:lstStyle/>
                    <a:p>
                      <a:r>
                        <a:rPr lang="en-US" sz="2400" b="0" dirty="0" smtClean="0">
                          <a:solidFill>
                            <a:schemeClr val="tx1"/>
                          </a:solidFill>
                        </a:rPr>
                        <a:t>Accomplished</a:t>
                      </a:r>
                    </a:p>
                  </a:txBody>
                  <a:tcPr>
                    <a:solidFill>
                      <a:schemeClr val="accent5"/>
                    </a:solidFill>
                  </a:tcPr>
                </a:tc>
                <a:tc>
                  <a:txBody>
                    <a:bodyPr/>
                    <a:lstStyle/>
                    <a:p>
                      <a:r>
                        <a:rPr lang="en-US" sz="1600" kern="1200" dirty="0" smtClean="0">
                          <a:solidFill>
                            <a:schemeClr val="dk1"/>
                          </a:solidFill>
                          <a:latin typeface="+mn-lt"/>
                          <a:ea typeface="+mn-ea"/>
                          <a:cs typeface="+mn-cs"/>
                        </a:rPr>
                        <a:t>. . . and</a:t>
                      </a:r>
                    </a:p>
                    <a:p>
                      <a:r>
                        <a:rPr lang="en-US" sz="1600" kern="1200" dirty="0" smtClean="0">
                          <a:solidFill>
                            <a:schemeClr val="dk1"/>
                          </a:solidFill>
                          <a:latin typeface="+mn-lt"/>
                          <a:ea typeface="+mn-ea"/>
                          <a:cs typeface="+mn-cs"/>
                        </a:rPr>
                        <a:t>Monitors student performance and responds to individual learning needs in order to engage students in learning.</a:t>
                      </a:r>
                      <a:endParaRPr lang="en-US" sz="1600" b="0" dirty="0">
                        <a:solidFill>
                          <a:schemeClr val="tx1"/>
                        </a:solidFill>
                      </a:endParaRPr>
                    </a:p>
                  </a:txBody>
                  <a:tcPr>
                    <a:solidFill>
                      <a:schemeClr val="accent5"/>
                    </a:solidFill>
                  </a:tcPr>
                </a:tc>
              </a:tr>
              <a:tr h="579120">
                <a:tc>
                  <a:txBody>
                    <a:bodyPr/>
                    <a:lstStyle/>
                    <a:p>
                      <a:r>
                        <a:rPr lang="en-US" sz="2400" b="0" dirty="0" smtClean="0">
                          <a:solidFill>
                            <a:schemeClr val="tx1"/>
                          </a:solidFill>
                        </a:rPr>
                        <a:t>Distinguished</a:t>
                      </a:r>
                    </a:p>
                  </a:txBody>
                  <a:tcPr>
                    <a:solidFill>
                      <a:schemeClr val="accent5"/>
                    </a:solidFill>
                  </a:tcPr>
                </a:tc>
                <a:tc>
                  <a:txBody>
                    <a:bodyPr/>
                    <a:lstStyle/>
                    <a:p>
                      <a:r>
                        <a:rPr lang="en-US" sz="1600" kern="1200" dirty="0" smtClean="0">
                          <a:solidFill>
                            <a:schemeClr val="dk1"/>
                          </a:solidFill>
                          <a:latin typeface="+mn-lt"/>
                          <a:ea typeface="+mn-ea"/>
                          <a:cs typeface="+mn-cs"/>
                        </a:rPr>
                        <a:t>. ..and</a:t>
                      </a:r>
                    </a:p>
                    <a:p>
                      <a:r>
                        <a:rPr lang="en-US" sz="1600" kern="1200" dirty="0" smtClean="0">
                          <a:solidFill>
                            <a:schemeClr val="dk1"/>
                          </a:solidFill>
                          <a:latin typeface="+mn-lt"/>
                          <a:ea typeface="+mn-ea"/>
                          <a:cs typeface="+mn-cs"/>
                        </a:rPr>
                        <a:t>Monitors student performance and responds to cultural diversity and learning needs through the school improvement process.</a:t>
                      </a:r>
                      <a:endParaRPr lang="en-US" sz="1600" b="0" dirty="0" smtClean="0">
                        <a:solidFill>
                          <a:schemeClr val="tx1"/>
                        </a:solidFill>
                      </a:endParaRPr>
                    </a:p>
                  </a:txBody>
                  <a:tcPr>
                    <a:solidFill>
                      <a:schemeClr val="accent5"/>
                    </a:solidFill>
                  </a:tcPr>
                </a:tc>
              </a:tr>
            </a:tbl>
          </a:graphicData>
        </a:graphic>
      </p:graphicFrame>
      <p:sp>
        <p:nvSpPr>
          <p:cNvPr id="5" name="TextBox 4"/>
          <p:cNvSpPr txBox="1"/>
          <p:nvPr/>
        </p:nvSpPr>
        <p:spPr>
          <a:xfrm>
            <a:off x="609600" y="457200"/>
            <a:ext cx="8001000" cy="830997"/>
          </a:xfrm>
          <a:prstGeom prst="rect">
            <a:avLst/>
          </a:prstGeom>
          <a:noFill/>
        </p:spPr>
        <p:txBody>
          <a:bodyPr wrap="square" rtlCol="0">
            <a:spAutoFit/>
          </a:bodyPr>
          <a:lstStyle/>
          <a:p>
            <a:r>
              <a:rPr lang="en-US" dirty="0" smtClean="0"/>
              <a:t>Standard IV, Element B:</a:t>
            </a:r>
            <a:br>
              <a:rPr lang="en-US" dirty="0" smtClean="0"/>
            </a:br>
            <a:r>
              <a:rPr lang="en-US" dirty="0" smtClean="0"/>
              <a:t>Teachers plan instruction appropriate for their students.</a:t>
            </a:r>
            <a:endParaRPr lang="en-US"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 </a:t>
            </a:r>
            <a:r>
              <a:rPr lang="en-US" sz="2400" dirty="0" smtClean="0">
                <a:solidFill>
                  <a:srgbClr val="6185AB"/>
                </a:solidFill>
              </a:rPr>
              <a:t>IV, </a:t>
            </a:r>
            <a:r>
              <a:rPr lang="en-US" sz="2400" dirty="0">
                <a:solidFill>
                  <a:srgbClr val="6185AB"/>
                </a:solidFill>
              </a:rPr>
              <a:t>Element B</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990600"/>
          </a:xfrm>
        </p:spPr>
        <p:txBody>
          <a:bodyPr/>
          <a:lstStyle/>
          <a:p>
            <a:pPr algn="ctr"/>
            <a:r>
              <a:rPr lang="en-US" sz="4400" dirty="0" smtClean="0"/>
              <a:t>Element </a:t>
            </a:r>
            <a:r>
              <a:rPr lang="en-US" sz="4400" dirty="0" smtClean="0"/>
              <a:t>C</a:t>
            </a:r>
            <a:r>
              <a:rPr lang="en-US" sz="2800" dirty="0" smtClean="0"/>
              <a:t/>
            </a:r>
            <a:br>
              <a:rPr lang="en-US" sz="2800" dirty="0" smtClean="0"/>
            </a:br>
            <a:endParaRPr lang="en-US" dirty="0"/>
          </a:p>
        </p:txBody>
      </p:sp>
      <p:sp>
        <p:nvSpPr>
          <p:cNvPr id="4" name="Rectangle 3"/>
          <p:cNvSpPr/>
          <p:nvPr/>
        </p:nvSpPr>
        <p:spPr>
          <a:xfrm>
            <a:off x="5477583" y="6172200"/>
            <a:ext cx="3389646" cy="461665"/>
          </a:xfrm>
          <a:prstGeom prst="rect">
            <a:avLst/>
          </a:prstGeom>
        </p:spPr>
        <p:txBody>
          <a:bodyPr wrap="none">
            <a:spAutoFit/>
          </a:bodyPr>
          <a:lstStyle/>
          <a:p>
            <a:pPr algn="ctr"/>
            <a:r>
              <a:rPr lang="en-US" dirty="0" smtClean="0">
                <a:solidFill>
                  <a:srgbClr val="6185AB"/>
                </a:solidFill>
              </a:rPr>
              <a:t>Standard IV, Element C</a:t>
            </a:r>
            <a:endParaRPr lang="en-US" dirty="0">
              <a:solidFill>
                <a:srgbClr val="6185AB"/>
              </a:solidFill>
            </a:endParaRPr>
          </a:p>
        </p:txBody>
      </p:sp>
      <p:pic>
        <p:nvPicPr>
          <p:cNvPr id="4099" name="Picture 3" descr="C:\Users\jgardner\AppData\Local\Microsoft\Windows\Temporary Internet Files\Content.IE5\XOGI1GDA\MP900438690[1].jpg"/>
          <p:cNvPicPr>
            <a:picLocks noChangeAspect="1" noChangeArrowheads="1"/>
          </p:cNvPicPr>
          <p:nvPr/>
        </p:nvPicPr>
        <p:blipFill>
          <a:blip r:embed="rId3" cstate="print"/>
          <a:srcRect/>
          <a:stretch>
            <a:fillRect/>
          </a:stretch>
        </p:blipFill>
        <p:spPr bwMode="auto">
          <a:xfrm>
            <a:off x="5715000" y="1905000"/>
            <a:ext cx="3208283" cy="2596243"/>
          </a:xfrm>
          <a:prstGeom prst="rect">
            <a:avLst/>
          </a:prstGeom>
          <a:noFill/>
        </p:spPr>
      </p:pic>
      <p:pic>
        <p:nvPicPr>
          <p:cNvPr id="4102" name="Picture 6" descr="C:\Users\jgardner\AppData\Local\Microsoft\Windows\Temporary Internet Files\Content.IE5\YURNWM11\MP900422592[1].jpg"/>
          <p:cNvPicPr>
            <a:picLocks noChangeAspect="1" noChangeArrowheads="1"/>
          </p:cNvPicPr>
          <p:nvPr/>
        </p:nvPicPr>
        <p:blipFill>
          <a:blip r:embed="rId4" cstate="print"/>
          <a:srcRect/>
          <a:stretch>
            <a:fillRect/>
          </a:stretch>
        </p:blipFill>
        <p:spPr bwMode="auto">
          <a:xfrm>
            <a:off x="381000" y="1371600"/>
            <a:ext cx="2541166" cy="3809888"/>
          </a:xfrm>
          <a:prstGeom prst="rect">
            <a:avLst/>
          </a:prstGeom>
          <a:noFill/>
        </p:spPr>
      </p:pic>
      <p:sp>
        <p:nvSpPr>
          <p:cNvPr id="14" name="TextBox 13"/>
          <p:cNvSpPr txBox="1"/>
          <p:nvPr/>
        </p:nvSpPr>
        <p:spPr>
          <a:xfrm>
            <a:off x="3276600" y="1905000"/>
            <a:ext cx="2438400" cy="3539430"/>
          </a:xfrm>
          <a:prstGeom prst="rect">
            <a:avLst/>
          </a:prstGeom>
          <a:noFill/>
        </p:spPr>
        <p:txBody>
          <a:bodyPr wrap="square" rtlCol="0">
            <a:spAutoFit/>
          </a:bodyPr>
          <a:lstStyle/>
          <a:p>
            <a:r>
              <a:rPr lang="en-US" sz="3200" dirty="0" smtClean="0"/>
              <a:t>Teachers use a variety</a:t>
            </a:r>
            <a:br>
              <a:rPr lang="en-US" sz="3200" dirty="0" smtClean="0"/>
            </a:br>
            <a:r>
              <a:rPr lang="en-US" sz="3200" dirty="0" smtClean="0"/>
              <a:t>of instructional methods.</a:t>
            </a:r>
            <a:br>
              <a:rPr lang="en-US" sz="3200" dirty="0" smtClean="0"/>
            </a:br>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04800" y="304800"/>
            <a:ext cx="8153400" cy="990600"/>
          </a:xfrm>
        </p:spPr>
        <p:txBody>
          <a:bodyPr/>
          <a:lstStyle/>
          <a:p>
            <a:r>
              <a:rPr lang="en-US" dirty="0" smtClean="0"/>
              <a:t>Elements of Standard IV</a:t>
            </a:r>
            <a:endParaRPr lang="en-US" dirty="0"/>
          </a:p>
        </p:txBody>
      </p:sp>
      <p:sp>
        <p:nvSpPr>
          <p:cNvPr id="13" name="TextBox 12"/>
          <p:cNvSpPr txBox="1"/>
          <p:nvPr/>
        </p:nvSpPr>
        <p:spPr>
          <a:xfrm>
            <a:off x="304800" y="1371601"/>
            <a:ext cx="8458200" cy="5262979"/>
          </a:xfrm>
          <a:prstGeom prst="rect">
            <a:avLst/>
          </a:prstGeom>
          <a:noFill/>
        </p:spPr>
        <p:txBody>
          <a:bodyPr wrap="square" rtlCol="0">
            <a:spAutoFit/>
          </a:bodyPr>
          <a:lstStyle/>
          <a:p>
            <a:r>
              <a:rPr lang="en-US" dirty="0" smtClean="0"/>
              <a:t>Teachers </a:t>
            </a:r>
            <a:r>
              <a:rPr lang="en-US" dirty="0" smtClean="0"/>
              <a:t>know the ways in which learning takes place, and they know the appropriate levels of intellectual, physical, social, and emotional development of their students.</a:t>
            </a:r>
          </a:p>
          <a:p>
            <a:endParaRPr lang="en-US" dirty="0" smtClean="0"/>
          </a:p>
          <a:p>
            <a:r>
              <a:rPr lang="en-US" dirty="0" smtClean="0"/>
              <a:t>Teachers plan instruction appropriate for their students.</a:t>
            </a:r>
          </a:p>
          <a:p>
            <a:endParaRPr lang="en-US" dirty="0" smtClean="0"/>
          </a:p>
          <a:p>
            <a:r>
              <a:rPr lang="en-US" dirty="0" smtClean="0"/>
              <a:t>Teachers use a variety of instructional methods.</a:t>
            </a:r>
          </a:p>
          <a:p>
            <a:endParaRPr lang="en-US" dirty="0" smtClean="0"/>
          </a:p>
          <a:p>
            <a:r>
              <a:rPr lang="en-US" dirty="0" smtClean="0"/>
              <a:t>Teachers integrate and utilize technology in their instruction.</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990600"/>
          </a:xfrm>
        </p:spPr>
        <p:txBody>
          <a:bodyPr/>
          <a:lstStyle/>
          <a:p>
            <a:r>
              <a:rPr lang="en-US" dirty="0" smtClean="0"/>
              <a:t>Standard IV, Element C</a:t>
            </a:r>
            <a:endParaRPr lang="en-US" dirty="0"/>
          </a:p>
        </p:txBody>
      </p:sp>
      <p:graphicFrame>
        <p:nvGraphicFramePr>
          <p:cNvPr id="4" name="Content Placeholder 3"/>
          <p:cNvGraphicFramePr>
            <a:graphicFrameLocks noGrp="1"/>
          </p:cNvGraphicFramePr>
          <p:nvPr>
            <p:ph idx="1"/>
          </p:nvPr>
        </p:nvGraphicFramePr>
        <p:xfrm>
          <a:off x="228600" y="1371600"/>
          <a:ext cx="8610600" cy="4480560"/>
        </p:xfrm>
        <a:graphic>
          <a:graphicData uri="http://schemas.openxmlformats.org/drawingml/2006/table">
            <a:tbl>
              <a:tblPr firstRow="1" bandRow="1">
                <a:tableStyleId>{5C22544A-7EE6-4342-B048-85BDC9FD1C3A}</a:tableStyleId>
              </a:tblPr>
              <a:tblGrid>
                <a:gridCol w="1960830"/>
                <a:gridCol w="6649770"/>
              </a:tblGrid>
              <a:tr h="408940">
                <a:tc>
                  <a:txBody>
                    <a:bodyPr/>
                    <a:lstStyle/>
                    <a:p>
                      <a:r>
                        <a:rPr lang="en-US" sz="1800" b="0" dirty="0" smtClean="0">
                          <a:solidFill>
                            <a:srgbClr val="000000"/>
                          </a:solidFill>
                        </a:rPr>
                        <a:t>Developing</a:t>
                      </a:r>
                      <a:endParaRPr lang="en-US" sz="1800" b="0" dirty="0">
                        <a:solidFill>
                          <a:srgbClr val="000000"/>
                        </a:solidFill>
                      </a:endParaRPr>
                    </a:p>
                  </a:txBody>
                  <a:tcPr>
                    <a:solidFill>
                      <a:schemeClr val="accent5"/>
                    </a:solidFill>
                  </a:tcPr>
                </a:tc>
                <a:tc>
                  <a:txBody>
                    <a:bodyPr/>
                    <a:lstStyle/>
                    <a:p>
                      <a:r>
                        <a:rPr lang="en-US" sz="1800" b="0" dirty="0" smtClean="0">
                          <a:solidFill>
                            <a:srgbClr val="000000"/>
                          </a:solidFill>
                        </a:rPr>
                        <a:t>Demonstrates awareness of the variety of methods and materials necessary to meet the needs of all students.</a:t>
                      </a:r>
                      <a:endParaRPr lang="en-US" sz="1800" b="0" dirty="0">
                        <a:solidFill>
                          <a:srgbClr val="000000"/>
                        </a:solidFill>
                      </a:endParaRPr>
                    </a:p>
                  </a:txBody>
                  <a:tcPr>
                    <a:solidFill>
                      <a:schemeClr val="accent5"/>
                    </a:solidFill>
                  </a:tcPr>
                </a:tc>
              </a:tr>
              <a:tr h="408940">
                <a:tc>
                  <a:txBody>
                    <a:bodyPr/>
                    <a:lstStyle/>
                    <a:p>
                      <a:r>
                        <a:rPr lang="en-US" sz="1800" b="0" dirty="0" smtClean="0">
                          <a:solidFill>
                            <a:srgbClr val="000000"/>
                          </a:solidFill>
                        </a:rPr>
                        <a:t>Proficient</a:t>
                      </a:r>
                      <a:endParaRPr lang="en-US" sz="1800" b="0" dirty="0">
                        <a:solidFill>
                          <a:srgbClr val="000000"/>
                        </a:solidFill>
                      </a:endParaRPr>
                    </a:p>
                  </a:txBody>
                  <a:tcP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solidFill>
                            <a:srgbClr val="000000"/>
                          </a:solidFill>
                        </a:rPr>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solidFill>
                            <a:srgbClr val="000000"/>
                          </a:solidFill>
                        </a:rPr>
                        <a:t>Demonstrates awareness or use of appropriate methods and materials necessary to meet the needs of all students.</a:t>
                      </a:r>
                    </a:p>
                    <a:p>
                      <a:pPr algn="l"/>
                      <a:endParaRPr lang="en-US" sz="1800" b="0" dirty="0">
                        <a:solidFill>
                          <a:srgbClr val="000000"/>
                        </a:solidFill>
                      </a:endParaRPr>
                    </a:p>
                  </a:txBody>
                  <a:tcPr>
                    <a:solidFill>
                      <a:schemeClr val="accent5"/>
                    </a:solidFill>
                  </a:tcPr>
                </a:tc>
              </a:tr>
              <a:tr h="408940">
                <a:tc>
                  <a:txBody>
                    <a:bodyPr/>
                    <a:lstStyle/>
                    <a:p>
                      <a:r>
                        <a:rPr lang="en-US" sz="1800" b="0" dirty="0" smtClean="0"/>
                        <a:t>Accomplished</a:t>
                      </a:r>
                      <a:endParaRPr lang="en-US" sz="1800" b="0" dirty="0"/>
                    </a:p>
                  </a:txBody>
                  <a:tcP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Ensures the success of all students through the selection and utilization of appropriate methods and materials.</a:t>
                      </a:r>
                    </a:p>
                    <a:p>
                      <a:endParaRPr lang="en-US" sz="1800" dirty="0"/>
                    </a:p>
                  </a:txBody>
                  <a:tcPr>
                    <a:solidFill>
                      <a:schemeClr val="accent5"/>
                    </a:solidFill>
                  </a:tcPr>
                </a:tc>
              </a:tr>
              <a:tr h="408940">
                <a:tc>
                  <a:txBody>
                    <a:bodyPr/>
                    <a:lstStyle/>
                    <a:p>
                      <a:r>
                        <a:rPr lang="en-US" sz="1800" b="0" dirty="0" smtClean="0"/>
                        <a:t>Distinguished</a:t>
                      </a:r>
                      <a:endParaRPr lang="en-US" sz="1800" b="0" dirty="0"/>
                    </a:p>
                  </a:txBody>
                  <a:tcP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Stays abreast of emerging research areas and new and innovative materials and incorporates them into lesson plans and instructional strategies.</a:t>
                      </a:r>
                    </a:p>
                    <a:p>
                      <a:endParaRPr lang="en-US" sz="1800" dirty="0"/>
                    </a:p>
                  </a:txBody>
                  <a:tcPr>
                    <a:solidFill>
                      <a:schemeClr val="accent5"/>
                    </a:solidFill>
                  </a:tcPr>
                </a:tc>
              </a:tr>
            </a:tbl>
          </a:graphicData>
        </a:graphic>
      </p:graphicFrame>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 </a:t>
            </a:r>
            <a:r>
              <a:rPr lang="en-US" sz="2400" dirty="0" smtClean="0">
                <a:solidFill>
                  <a:srgbClr val="6185AB"/>
                </a:solidFill>
              </a:rPr>
              <a:t>IV, </a:t>
            </a:r>
            <a:r>
              <a:rPr lang="en-US" sz="2400" dirty="0">
                <a:solidFill>
                  <a:srgbClr val="6185AB"/>
                </a:solidFill>
              </a:rPr>
              <a:t>Element </a:t>
            </a:r>
            <a:r>
              <a:rPr lang="en-US" sz="2400" dirty="0" smtClean="0">
                <a:solidFill>
                  <a:srgbClr val="6185AB"/>
                </a:solidFill>
              </a:rPr>
              <a:t>C</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33400" y="1143002"/>
          <a:ext cx="8229599" cy="4047151"/>
        </p:xfrm>
        <a:graphic>
          <a:graphicData uri="http://schemas.openxmlformats.org/drawingml/2006/table">
            <a:tbl>
              <a:tblPr/>
              <a:tblGrid>
                <a:gridCol w="6211020"/>
                <a:gridCol w="543464"/>
                <a:gridCol w="543464"/>
                <a:gridCol w="465826"/>
                <a:gridCol w="465825"/>
              </a:tblGrid>
              <a:tr h="871272">
                <a:tc>
                  <a:txBody>
                    <a:bodyPr/>
                    <a:lstStyle/>
                    <a:p>
                      <a:pPr marL="0" marR="0">
                        <a:lnSpc>
                          <a:spcPct val="115000"/>
                        </a:lnSpc>
                        <a:spcBef>
                          <a:spcPts val="0"/>
                        </a:spcBef>
                        <a:spcAft>
                          <a:spcPts val="1000"/>
                        </a:spcAft>
                      </a:pPr>
                      <a:r>
                        <a:rPr lang="en-US" sz="2000" b="1" dirty="0">
                          <a:latin typeface="Times New Roman"/>
                          <a:ea typeface="Calibri"/>
                          <a:cs typeface="Times New Roman"/>
                        </a:rPr>
                        <a:t>Demonstrate awareness of the variety of methods and materials necessary to meet the needs of all students. </a:t>
                      </a:r>
                      <a:endParaRPr lang="en-US" sz="20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1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2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3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4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923488">
                <a:tc>
                  <a:txBody>
                    <a:bodyPr/>
                    <a:lstStyle/>
                    <a:p>
                      <a:pPr marL="0" marR="0">
                        <a:lnSpc>
                          <a:spcPct val="115000"/>
                        </a:lnSpc>
                        <a:spcBef>
                          <a:spcPts val="0"/>
                        </a:spcBef>
                        <a:spcAft>
                          <a:spcPts val="1000"/>
                        </a:spcAft>
                      </a:pPr>
                      <a:r>
                        <a:rPr lang="en-US" sz="2000" b="1" dirty="0">
                          <a:latin typeface="Times New Roman"/>
                          <a:ea typeface="Calibri"/>
                          <a:cs typeface="Times New Roman"/>
                        </a:rPr>
                        <a:t>Demonstrate awareness or use of appropriate methods and materials necessary to meet the needs of all students.</a:t>
                      </a:r>
                      <a:endParaRPr lang="en-US" sz="20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1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2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3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4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r>
              <a:tr h="836057">
                <a:tc>
                  <a:txBody>
                    <a:bodyPr/>
                    <a:lstStyle/>
                    <a:p>
                      <a:pPr marL="0" marR="0">
                        <a:lnSpc>
                          <a:spcPct val="115000"/>
                        </a:lnSpc>
                        <a:spcBef>
                          <a:spcPts val="0"/>
                        </a:spcBef>
                        <a:spcAft>
                          <a:spcPts val="1000"/>
                        </a:spcAft>
                      </a:pPr>
                      <a:r>
                        <a:rPr lang="en-US" sz="2000" b="1" dirty="0">
                          <a:latin typeface="Times New Roman"/>
                          <a:ea typeface="Calibri"/>
                          <a:cs typeface="Times New Roman"/>
                        </a:rPr>
                        <a:t>Ensure the success of all students through the selection and utilization of appropriate methods and materials.</a:t>
                      </a:r>
                      <a:endParaRPr lang="en-US" sz="20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1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2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3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a:latin typeface="Times New Roman"/>
                          <a:ea typeface="Calibri"/>
                          <a:cs typeface="Times New Roman"/>
                        </a:rPr>
                        <a:t>4 </a:t>
                      </a:r>
                      <a:endParaRPr lang="en-US" sz="160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r>
              <a:tr h="1244674">
                <a:tc>
                  <a:txBody>
                    <a:bodyPr/>
                    <a:lstStyle/>
                    <a:p>
                      <a:pPr marL="0" marR="0">
                        <a:lnSpc>
                          <a:spcPct val="115000"/>
                        </a:lnSpc>
                        <a:spcBef>
                          <a:spcPts val="0"/>
                        </a:spcBef>
                        <a:spcAft>
                          <a:spcPts val="1000"/>
                        </a:spcAft>
                      </a:pPr>
                      <a:r>
                        <a:rPr lang="en-US" sz="2000" b="1" dirty="0">
                          <a:latin typeface="Times New Roman"/>
                          <a:ea typeface="Calibri"/>
                          <a:cs typeface="Times New Roman"/>
                        </a:rPr>
                        <a:t>Stay abreast of emerging research areas and new and innovative materials and incorporates them into lesson plans and instructional strategies.</a:t>
                      </a:r>
                      <a:endParaRPr lang="en-US" sz="20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1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2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3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600" b="1" dirty="0">
                          <a:latin typeface="Times New Roman"/>
                          <a:ea typeface="Calibri"/>
                          <a:cs typeface="Times New Roman"/>
                        </a:rPr>
                        <a:t>4 </a:t>
                      </a:r>
                      <a:endParaRPr lang="en-US" sz="1600" dirty="0">
                        <a:latin typeface="Times New Roman"/>
                        <a:ea typeface="Calibri"/>
                        <a:cs typeface="Times New Roman"/>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7E7"/>
                    </a:solidFill>
                  </a:tcPr>
                </a:tc>
              </a:tr>
            </a:tbl>
          </a:graphicData>
        </a:graphic>
      </p:graphicFrame>
      <p:sp>
        <p:nvSpPr>
          <p:cNvPr id="5" name="Rectangle 4"/>
          <p:cNvSpPr/>
          <p:nvPr/>
        </p:nvSpPr>
        <p:spPr>
          <a:xfrm>
            <a:off x="533400" y="381000"/>
            <a:ext cx="5562600" cy="677108"/>
          </a:xfrm>
          <a:prstGeom prst="rect">
            <a:avLst/>
          </a:prstGeom>
        </p:spPr>
        <p:txBody>
          <a:bodyPr wrap="square">
            <a:spAutoFit/>
          </a:bodyPr>
          <a:lstStyle/>
          <a:p>
            <a:r>
              <a:rPr lang="en-US" sz="3800" b="1" dirty="0" smtClean="0">
                <a:solidFill>
                  <a:srgbClr val="B4C12C"/>
                </a:solidFill>
                <a:latin typeface="+mj-lt"/>
                <a:ea typeface="+mj-ea"/>
                <a:cs typeface="+mj-cs"/>
              </a:rPr>
              <a:t>How well do I…</a:t>
            </a:r>
          </a:p>
        </p:txBody>
      </p:sp>
      <p:sp>
        <p:nvSpPr>
          <p:cNvPr id="6" name="Rectangle 5"/>
          <p:cNvSpPr/>
          <p:nvPr/>
        </p:nvSpPr>
        <p:spPr>
          <a:xfrm>
            <a:off x="5562600" y="6396335"/>
            <a:ext cx="3389646" cy="461665"/>
          </a:xfrm>
          <a:prstGeom prst="rect">
            <a:avLst/>
          </a:prstGeom>
        </p:spPr>
        <p:txBody>
          <a:bodyPr wrap="none">
            <a:spAutoFit/>
          </a:bodyPr>
          <a:lstStyle/>
          <a:p>
            <a:pPr algn="ctr"/>
            <a:r>
              <a:rPr lang="en-US" dirty="0" smtClean="0">
                <a:solidFill>
                  <a:srgbClr val="6185AB"/>
                </a:solidFill>
              </a:rPr>
              <a:t>Standard IV, Element C</a:t>
            </a:r>
            <a:endParaRPr lang="en-US" dirty="0">
              <a:solidFill>
                <a:srgbClr val="6185AB"/>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 student’s words…</a:t>
            </a:r>
            <a:endParaRPr lang="en-US" dirty="0"/>
          </a:p>
        </p:txBody>
      </p:sp>
      <p:sp>
        <p:nvSpPr>
          <p:cNvPr id="3" name="Content Placeholder 2"/>
          <p:cNvSpPr>
            <a:spLocks noGrp="1"/>
          </p:cNvSpPr>
          <p:nvPr>
            <p:ph idx="1"/>
          </p:nvPr>
        </p:nvSpPr>
        <p:spPr/>
        <p:txBody>
          <a:bodyPr/>
          <a:lstStyle/>
          <a:p>
            <a:r>
              <a:rPr lang="en-US" dirty="0" smtClean="0"/>
              <a:t>Video clip here</a:t>
            </a:r>
          </a:p>
          <a:p>
            <a:r>
              <a:rPr lang="en-US" dirty="0" smtClean="0"/>
              <a:t>(student interview…about engagement and variety of methods)</a:t>
            </a:r>
            <a:endParaRPr lang="en-US" dirty="0"/>
          </a:p>
        </p:txBody>
      </p:sp>
      <p:sp>
        <p:nvSpPr>
          <p:cNvPr id="4" name="Rectangle 3"/>
          <p:cNvSpPr/>
          <p:nvPr/>
        </p:nvSpPr>
        <p:spPr>
          <a:xfrm>
            <a:off x="5325183" y="6172200"/>
            <a:ext cx="3389646"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C</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pPr marL="0" marR="0">
              <a:lnSpc>
                <a:spcPct val="115000"/>
              </a:lnSpc>
              <a:spcBef>
                <a:spcPts val="0"/>
              </a:spcBef>
              <a:spcAft>
                <a:spcPts val="1000"/>
              </a:spcAft>
              <a:buNone/>
            </a:pPr>
            <a:r>
              <a:rPr lang="en-US" sz="3200" b="1" dirty="0" smtClean="0">
                <a:latin typeface="Times New Roman"/>
                <a:ea typeface="Calibri"/>
                <a:cs typeface="Times New Roman"/>
              </a:rPr>
              <a:t>Demonstrates </a:t>
            </a:r>
            <a:r>
              <a:rPr lang="en-US" sz="3200" b="1" dirty="0" smtClean="0">
                <a:latin typeface="Times New Roman"/>
                <a:ea typeface="Calibri"/>
                <a:cs typeface="Times New Roman"/>
              </a:rPr>
              <a:t>awareness of the variety of methods and materials necessary to meet the needs of all students. </a:t>
            </a:r>
            <a:endParaRPr lang="en-US" sz="3200" dirty="0">
              <a:latin typeface="Times New Roman"/>
              <a:ea typeface="Calibri"/>
              <a:cs typeface="Times New Roman"/>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C</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pPr>
              <a:buNone/>
            </a:pPr>
            <a:r>
              <a:rPr lang="en-US" sz="2800" b="1" dirty="0" smtClean="0">
                <a:latin typeface="Times New Roman"/>
                <a:ea typeface="Calibri"/>
                <a:cs typeface="Times New Roman"/>
              </a:rPr>
              <a:t>Demonstrates </a:t>
            </a:r>
            <a:r>
              <a:rPr lang="en-US" sz="2800" b="1" dirty="0" smtClean="0">
                <a:latin typeface="Times New Roman"/>
                <a:ea typeface="Calibri"/>
                <a:cs typeface="Times New Roman"/>
              </a:rPr>
              <a:t>awareness or use of appropriate methods and materials necessary to meet the needs of all students.</a:t>
            </a:r>
            <a:endParaRPr lang="en-US" sz="2800" dirty="0" smtClean="0">
              <a:latin typeface="Times New Roman"/>
              <a:ea typeface="Calibri"/>
              <a:cs typeface="Times New Roman"/>
            </a:endParaRP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V, </a:t>
            </a:r>
            <a:r>
              <a:rPr lang="en-US" sz="2400" dirty="0">
                <a:solidFill>
                  <a:srgbClr val="6185AB"/>
                </a:solidFill>
              </a:rPr>
              <a:t>Element</a:t>
            </a:r>
            <a:r>
              <a:rPr lang="en-US" sz="2400" dirty="0" smtClean="0">
                <a:solidFill>
                  <a:srgbClr val="6185AB"/>
                </a:solidFill>
              </a:rPr>
              <a:t> </a:t>
            </a:r>
            <a:r>
              <a:rPr lang="en-US" dirty="0" smtClean="0">
                <a:solidFill>
                  <a:srgbClr val="6185AB"/>
                </a:solidFill>
              </a:rPr>
              <a:t>C</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pPr>
              <a:buNone/>
            </a:pPr>
            <a:endParaRPr lang="en-US" sz="2800" b="1" dirty="0" smtClean="0">
              <a:latin typeface="Times New Roman"/>
              <a:ea typeface="Calibri"/>
              <a:cs typeface="Times New Roman"/>
            </a:endParaRPr>
          </a:p>
          <a:p>
            <a:pPr>
              <a:buNone/>
            </a:pPr>
            <a:r>
              <a:rPr lang="en-US" sz="2800" b="1" dirty="0" smtClean="0">
                <a:latin typeface="Times New Roman"/>
                <a:ea typeface="Calibri"/>
                <a:cs typeface="Times New Roman"/>
              </a:rPr>
              <a:t>Ensures the success of all students through the selection and utilization of appropriate methods and materials.</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V, </a:t>
            </a:r>
            <a:r>
              <a:rPr lang="en-US" sz="2400" dirty="0">
                <a:solidFill>
                  <a:srgbClr val="6185AB"/>
                </a:solidFill>
              </a:rPr>
              <a:t>Element</a:t>
            </a:r>
            <a:r>
              <a:rPr lang="en-US" sz="2400" dirty="0" smtClean="0">
                <a:solidFill>
                  <a:srgbClr val="6185AB"/>
                </a:solidFill>
              </a:rPr>
              <a:t> C</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600200"/>
            <a:ext cx="7772400" cy="4495800"/>
          </a:xfrm>
        </p:spPr>
        <p:txBody>
          <a:bodyPr/>
          <a:lstStyle/>
          <a:p>
            <a:endParaRPr lang="en-US" sz="2400" dirty="0" smtClean="0"/>
          </a:p>
          <a:p>
            <a:pPr>
              <a:buNone/>
            </a:pPr>
            <a:r>
              <a:rPr lang="en-US" sz="2800" b="1" dirty="0" smtClean="0">
                <a:latin typeface="Times New Roman"/>
                <a:ea typeface="Calibri"/>
                <a:cs typeface="Times New Roman"/>
              </a:rPr>
              <a:t>Meets all of the indicators listed under developing, proficient, and accomplished, and…</a:t>
            </a:r>
          </a:p>
          <a:p>
            <a:pPr>
              <a:buNone/>
            </a:pPr>
            <a:endParaRPr lang="en-US" sz="2800" b="1" dirty="0" smtClean="0">
              <a:latin typeface="Times New Roman"/>
              <a:ea typeface="Calibri"/>
              <a:cs typeface="Times New Roman"/>
            </a:endParaRPr>
          </a:p>
          <a:p>
            <a:pPr>
              <a:buNone/>
            </a:pPr>
            <a:r>
              <a:rPr lang="en-US" sz="2800" b="1" dirty="0" smtClean="0">
                <a:latin typeface="Times New Roman"/>
                <a:ea typeface="Calibri"/>
                <a:cs typeface="Times New Roman"/>
              </a:rPr>
              <a:t>Stays abreast of emerging research areas and new and innovative materials and incorporates them into lesson plans and instructional strategies.</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V, </a:t>
            </a:r>
            <a:r>
              <a:rPr lang="en-US" sz="2400" dirty="0">
                <a:solidFill>
                  <a:srgbClr val="6185AB"/>
                </a:solidFill>
              </a:rPr>
              <a:t>Element</a:t>
            </a:r>
            <a:r>
              <a:rPr lang="en-US" sz="2400" dirty="0" smtClean="0">
                <a:solidFill>
                  <a:srgbClr val="6185AB"/>
                </a:solidFill>
              </a:rPr>
              <a:t> C</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7772400" cy="1143000"/>
          </a:xfrm>
        </p:spPr>
        <p:txBody>
          <a:bodyPr/>
          <a:lstStyle/>
          <a:p>
            <a:pPr algn="ctr"/>
            <a:r>
              <a:rPr lang="en-US" sz="4000" dirty="0" smtClean="0"/>
              <a:t>Element D:</a:t>
            </a:r>
            <a:br>
              <a:rPr lang="en-US" sz="4000" dirty="0" smtClean="0"/>
            </a:br>
            <a:r>
              <a:rPr lang="en-US" sz="2800" dirty="0" smtClean="0"/>
              <a:t>Teachers integrate and utilize technology in their instruction</a:t>
            </a:r>
            <a:r>
              <a:rPr lang="en-US" sz="4000" dirty="0" smtClean="0"/>
              <a:t>.</a:t>
            </a:r>
            <a:br>
              <a:rPr lang="en-US" sz="4000" dirty="0" smtClean="0"/>
            </a:br>
            <a:r>
              <a:rPr lang="en-US" dirty="0" smtClean="0"/>
              <a:t/>
            </a:r>
            <a:br>
              <a:rPr lang="en-US" dirty="0" smtClean="0"/>
            </a:br>
            <a:endParaRPr lang="en-US" dirty="0"/>
          </a:p>
        </p:txBody>
      </p:sp>
      <p:sp>
        <p:nvSpPr>
          <p:cNvPr id="3" name="Content Placeholder 2"/>
          <p:cNvSpPr>
            <a:spLocks noGrp="1"/>
          </p:cNvSpPr>
          <p:nvPr>
            <p:ph idx="1"/>
          </p:nvPr>
        </p:nvSpPr>
        <p:spPr>
          <a:xfrm>
            <a:off x="685800" y="2362200"/>
            <a:ext cx="7772400" cy="4495800"/>
          </a:xfrm>
        </p:spPr>
        <p:txBody>
          <a:bodyPr/>
          <a:lstStyle/>
          <a:p>
            <a:pPr>
              <a:buNone/>
            </a:pPr>
            <a:r>
              <a:rPr lang="en-US" dirty="0" smtClean="0"/>
              <a:t>How well do I…</a:t>
            </a:r>
          </a:p>
          <a:p>
            <a:r>
              <a:rPr lang="en-US" dirty="0" smtClean="0"/>
              <a:t>Know appropriate use of technology?</a:t>
            </a:r>
          </a:p>
          <a:p>
            <a:r>
              <a:rPr lang="en-US" dirty="0" smtClean="0"/>
              <a:t>Help students use technology to learn content, think critically, solve problems, discern reliability, use information, communicate, innovate, and collaborate?</a:t>
            </a:r>
          </a:p>
          <a:p>
            <a:endParaRPr lang="en-US" dirty="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IV, Element D</a:t>
            </a:r>
            <a:endParaRPr lang="en-US" dirty="0"/>
          </a:p>
        </p:txBody>
      </p:sp>
      <p:graphicFrame>
        <p:nvGraphicFramePr>
          <p:cNvPr id="4" name="Content Placeholder 3"/>
          <p:cNvGraphicFramePr>
            <a:graphicFrameLocks noGrp="1"/>
          </p:cNvGraphicFramePr>
          <p:nvPr>
            <p:ph idx="1"/>
          </p:nvPr>
        </p:nvGraphicFramePr>
        <p:xfrm>
          <a:off x="609600" y="1143000"/>
          <a:ext cx="8001000" cy="4937760"/>
        </p:xfrm>
        <a:graphic>
          <a:graphicData uri="http://schemas.openxmlformats.org/drawingml/2006/table">
            <a:tbl>
              <a:tblPr firstRow="1" bandRow="1">
                <a:tableStyleId>{5C22544A-7EE6-4342-B048-85BDC9FD1C3A}</a:tableStyleId>
              </a:tblPr>
              <a:tblGrid>
                <a:gridCol w="2209800"/>
                <a:gridCol w="5791200"/>
              </a:tblGrid>
              <a:tr h="605118">
                <a:tc>
                  <a:txBody>
                    <a:bodyPr/>
                    <a:lstStyle/>
                    <a:p>
                      <a:r>
                        <a:rPr lang="en-US" sz="2000" b="0" dirty="0" smtClean="0">
                          <a:solidFill>
                            <a:srgbClr val="000000"/>
                          </a:solidFill>
                        </a:rPr>
                        <a:t>Developing</a:t>
                      </a:r>
                      <a:endParaRPr lang="en-US" sz="2000" b="0" dirty="0">
                        <a:solidFill>
                          <a:srgbClr val="000000"/>
                        </a:solidFill>
                      </a:endParaRPr>
                    </a:p>
                  </a:txBody>
                  <a:tcPr/>
                </a:tc>
                <a:tc>
                  <a:txBody>
                    <a:bodyPr/>
                    <a:lstStyle/>
                    <a:p>
                      <a:r>
                        <a:rPr lang="en-US" sz="2000" b="0" dirty="0" smtClean="0">
                          <a:solidFill>
                            <a:srgbClr val="000000"/>
                          </a:solidFill>
                        </a:rPr>
                        <a:t>Assesses effective types of technology to use for instruction.</a:t>
                      </a:r>
                      <a:endParaRPr lang="en-US" sz="2000" b="0" dirty="0">
                        <a:solidFill>
                          <a:srgbClr val="000000"/>
                        </a:solidFill>
                      </a:endParaRPr>
                    </a:p>
                  </a:txBody>
                  <a:tcPr/>
                </a:tc>
              </a:tr>
              <a:tr h="1089212">
                <a:tc>
                  <a:txBody>
                    <a:bodyPr/>
                    <a:lstStyle/>
                    <a:p>
                      <a:r>
                        <a:rPr lang="en-US" sz="2000" b="0" dirty="0" smtClean="0">
                          <a:solidFill>
                            <a:srgbClr val="000000"/>
                          </a:solidFill>
                        </a:rPr>
                        <a:t>Proficient</a:t>
                      </a:r>
                      <a:endParaRPr lang="en-US" sz="20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Demonstrates knowledge of how to utilize technology in instruction.</a:t>
                      </a:r>
                    </a:p>
                    <a:p>
                      <a:endParaRPr lang="en-US" sz="2000" b="0" dirty="0">
                        <a:solidFill>
                          <a:srgbClr val="000000"/>
                        </a:solidFill>
                      </a:endParaRPr>
                    </a:p>
                  </a:txBody>
                  <a:tcPr/>
                </a:tc>
              </a:tr>
              <a:tr h="1089212">
                <a:tc>
                  <a:txBody>
                    <a:bodyPr/>
                    <a:lstStyle/>
                    <a:p>
                      <a:r>
                        <a:rPr lang="en-US" sz="2000" b="0" dirty="0" smtClean="0">
                          <a:solidFill>
                            <a:srgbClr val="000000"/>
                          </a:solidFill>
                        </a:rPr>
                        <a:t>Accomplished</a:t>
                      </a:r>
                      <a:endParaRPr lang="en-US" sz="20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Integrates technology with instruction to maximize student learning.</a:t>
                      </a:r>
                    </a:p>
                    <a:p>
                      <a:endParaRPr lang="en-US" sz="2000" b="0" dirty="0">
                        <a:solidFill>
                          <a:srgbClr val="000000"/>
                        </a:solidFill>
                      </a:endParaRPr>
                    </a:p>
                  </a:txBody>
                  <a:tcPr/>
                </a:tc>
              </a:tr>
              <a:tr h="1331259">
                <a:tc>
                  <a:txBody>
                    <a:bodyPr/>
                    <a:lstStyle/>
                    <a:p>
                      <a:r>
                        <a:rPr lang="en-US" sz="2000" b="0" dirty="0" smtClean="0">
                          <a:solidFill>
                            <a:srgbClr val="000000"/>
                          </a:solidFill>
                        </a:rPr>
                        <a:t>Distinguished</a:t>
                      </a:r>
                      <a:endParaRPr lang="en-US" sz="20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00"/>
                          </a:solidFill>
                        </a:rPr>
                        <a:t>Provides evidence of student engagement in higher level thinking skills through the integration of technology.</a:t>
                      </a:r>
                    </a:p>
                    <a:p>
                      <a:pPr algn="l"/>
                      <a:endParaRPr lang="en-US" sz="2000" b="0" dirty="0">
                        <a:solidFill>
                          <a:srgbClr val="000000"/>
                        </a:solidFill>
                      </a:endParaRPr>
                    </a:p>
                  </a:txBody>
                  <a:tcPr/>
                </a:tc>
              </a:tr>
            </a:tbl>
          </a:graphicData>
        </a:graphic>
      </p:graphicFrame>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natives video?</a:t>
            </a:r>
            <a:endParaRPr lang="en-US"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Elements of Standard IV, cont.</a:t>
            </a:r>
            <a:endParaRPr lang="en-US" dirty="0"/>
          </a:p>
        </p:txBody>
      </p:sp>
      <p:sp>
        <p:nvSpPr>
          <p:cNvPr id="13" name="TextBox 12"/>
          <p:cNvSpPr txBox="1"/>
          <p:nvPr/>
        </p:nvSpPr>
        <p:spPr>
          <a:xfrm>
            <a:off x="304800" y="1371601"/>
            <a:ext cx="8458200" cy="3785652"/>
          </a:xfrm>
          <a:prstGeom prst="rect">
            <a:avLst/>
          </a:prstGeom>
          <a:noFill/>
        </p:spPr>
        <p:txBody>
          <a:bodyPr wrap="square" rtlCol="0">
            <a:spAutoFit/>
          </a:bodyPr>
          <a:lstStyle/>
          <a:p>
            <a:r>
              <a:rPr lang="en-US" dirty="0" smtClean="0"/>
              <a:t>Teachers help students develop critical thinking and problem-solving skills.</a:t>
            </a:r>
          </a:p>
          <a:p>
            <a:endParaRPr lang="en-US" dirty="0" smtClean="0"/>
          </a:p>
          <a:p>
            <a:r>
              <a:rPr lang="en-US" dirty="0" smtClean="0"/>
              <a:t>Teachers help students work in teams and develop leadership qualities.</a:t>
            </a:r>
          </a:p>
          <a:p>
            <a:endParaRPr lang="en-US" dirty="0" smtClean="0"/>
          </a:p>
          <a:p>
            <a:r>
              <a:rPr lang="en-US" dirty="0" smtClean="0"/>
              <a:t>Teachers communicate effectively.</a:t>
            </a:r>
          </a:p>
          <a:p>
            <a:endParaRPr lang="en-US" dirty="0" smtClean="0"/>
          </a:p>
          <a:p>
            <a:r>
              <a:rPr lang="en-US" dirty="0" smtClean="0"/>
              <a:t>Teachers use a variety of methods to assess what each student has learned.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r>
              <a:rPr lang="en-US" sz="3200" dirty="0" smtClean="0">
                <a:solidFill>
                  <a:srgbClr val="000000"/>
                </a:solidFill>
              </a:rPr>
              <a:t>Assesses effective types of technology to use for instruction.</a:t>
            </a:r>
            <a:endParaRPr lang="en-US" sz="3200" dirty="0">
              <a:solidFill>
                <a:srgbClr val="000000"/>
              </a:solidFill>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01000" cy="990600"/>
          </a:xfrm>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endParaRPr lang="en-US" sz="2800" dirty="0" smtClean="0">
              <a:solidFill>
                <a:srgbClr val="000000"/>
              </a:solidFill>
            </a:endParaRPr>
          </a:p>
          <a:p>
            <a:pPr marL="0" indent="0" fontAlgn="auto">
              <a:spcBef>
                <a:spcPts val="0"/>
              </a:spcBef>
              <a:spcAft>
                <a:spcPts val="0"/>
              </a:spcAft>
              <a:buNone/>
              <a:defRPr/>
            </a:pPr>
            <a:r>
              <a:rPr lang="en-US" sz="2800" dirty="0" smtClean="0">
                <a:solidFill>
                  <a:srgbClr val="000000"/>
                </a:solidFill>
              </a:rPr>
              <a:t>Demonstrates knowledge of how to utilize technology in instruction.</a:t>
            </a: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r>
              <a:rPr lang="en-US" sz="2800" dirty="0" smtClean="0">
                <a:solidFill>
                  <a:srgbClr val="000000"/>
                </a:solidFill>
              </a:rPr>
              <a:t>Integrates technology with instruction to maximize student learning.</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600200"/>
            <a:ext cx="7772400" cy="4495800"/>
          </a:xfrm>
        </p:spPr>
        <p:txBody>
          <a:bodyPr/>
          <a:lstStyle/>
          <a:p>
            <a:endParaRPr lang="en-US" sz="2400" dirty="0" smtClean="0"/>
          </a:p>
          <a:p>
            <a:pPr>
              <a:buNone/>
            </a:pPr>
            <a:r>
              <a:rPr lang="en-US" sz="2800" b="1" dirty="0" smtClean="0">
                <a:latin typeface="Times New Roman"/>
                <a:ea typeface="Calibri"/>
                <a:cs typeface="Times New Roman"/>
              </a:rPr>
              <a:t>Meets all of the indicators listed under developing, proficient, and accomplished, and…</a:t>
            </a: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r>
              <a:rPr lang="en-US" sz="2800" dirty="0" smtClean="0">
                <a:solidFill>
                  <a:srgbClr val="000000"/>
                </a:solidFill>
              </a:rPr>
              <a:t>Provides evidence of student engagement in higher level thinking skills through the integration of technology.</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400"/>
            <a:ext cx="7772400" cy="990600"/>
          </a:xfrm>
        </p:spPr>
        <p:txBody>
          <a:bodyPr/>
          <a:lstStyle/>
          <a:p>
            <a:pPr algn="ctr"/>
            <a:r>
              <a:rPr lang="en-US" sz="4000" dirty="0" smtClean="0"/>
              <a:t>Element E:</a:t>
            </a:r>
            <a:br>
              <a:rPr lang="en-US" sz="4000" dirty="0" smtClean="0"/>
            </a:br>
            <a:r>
              <a:rPr lang="en-US" sz="2800" dirty="0" smtClean="0"/>
              <a:t>Teachers help students develop critical thinking and problem-solving skills.</a:t>
            </a:r>
            <a:r>
              <a:rPr lang="en-US" sz="5400" dirty="0" smtClean="0"/>
              <a:t/>
            </a:r>
            <a:br>
              <a:rPr lang="en-US" sz="5400" dirty="0" smtClean="0"/>
            </a:br>
            <a:endParaRPr lang="en-US" dirty="0"/>
          </a:p>
        </p:txBody>
      </p:sp>
      <p:pic>
        <p:nvPicPr>
          <p:cNvPr id="90114" name="Picture 2" descr="C:\Users\jgardner\AppData\Local\Microsoft\Windows\Temporary Internet Files\Content.IE5\AZP1D3H5\MP900399894[1].jpg"/>
          <p:cNvPicPr>
            <a:picLocks noChangeAspect="1" noChangeArrowheads="1"/>
          </p:cNvPicPr>
          <p:nvPr/>
        </p:nvPicPr>
        <p:blipFill>
          <a:blip r:embed="rId3" cstate="print"/>
          <a:srcRect/>
          <a:stretch>
            <a:fillRect/>
          </a:stretch>
        </p:blipFill>
        <p:spPr bwMode="auto">
          <a:xfrm>
            <a:off x="2621280" y="2129028"/>
            <a:ext cx="3901440" cy="2599944"/>
          </a:xfrm>
          <a:prstGeom prst="rect">
            <a:avLst/>
          </a:prstGeom>
          <a:noFill/>
        </p:spPr>
      </p:pic>
      <p:sp>
        <p:nvSpPr>
          <p:cNvPr id="5" name="Rectangle 4"/>
          <p:cNvSpPr/>
          <p:nvPr/>
        </p:nvSpPr>
        <p:spPr>
          <a:xfrm>
            <a:off x="5495217" y="6172200"/>
            <a:ext cx="3372013"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E</a:t>
            </a:r>
            <a:endParaRPr lang="en-US" dirty="0">
              <a:solidFill>
                <a:srgbClr val="6185AB"/>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1219200"/>
          </a:xfrm>
        </p:spPr>
        <p:txBody>
          <a:bodyPr/>
          <a:lstStyle/>
          <a:p>
            <a:pPr algn="ctr"/>
            <a:r>
              <a:rPr lang="en-US" sz="2800" dirty="0" smtClean="0"/>
              <a:t>Element E:</a:t>
            </a:r>
            <a:br>
              <a:rPr lang="en-US" sz="2800" dirty="0" smtClean="0"/>
            </a:br>
            <a:r>
              <a:rPr lang="en-US" sz="2800" dirty="0" smtClean="0"/>
              <a:t>Teachers help students develop critical thinking and problem-solving skills</a:t>
            </a:r>
            <a:r>
              <a:rPr lang="en-US" sz="4000" dirty="0" smtClean="0"/>
              <a:t>.</a:t>
            </a:r>
            <a:br>
              <a:rPr lang="en-US" sz="4000" dirty="0" smtClean="0"/>
            </a:br>
            <a:endParaRPr lang="en-US" dirty="0"/>
          </a:p>
        </p:txBody>
      </p:sp>
      <p:graphicFrame>
        <p:nvGraphicFramePr>
          <p:cNvPr id="5" name="Content Placeholder 4"/>
          <p:cNvGraphicFramePr>
            <a:graphicFrameLocks noGrp="1"/>
          </p:cNvGraphicFramePr>
          <p:nvPr>
            <p:ph idx="1"/>
          </p:nvPr>
        </p:nvGraphicFramePr>
        <p:xfrm>
          <a:off x="685800" y="2494788"/>
          <a:ext cx="7772400" cy="2706624"/>
        </p:xfrm>
        <a:graphic>
          <a:graphicData uri="http://schemas.openxmlformats.org/drawingml/2006/table">
            <a:tbl>
              <a:tblPr/>
              <a:tblGrid>
                <a:gridCol w="4491990"/>
                <a:gridCol w="800100"/>
                <a:gridCol w="857250"/>
                <a:gridCol w="857250"/>
                <a:gridCol w="765810"/>
              </a:tblGrid>
              <a:tr h="911225">
                <a:tc>
                  <a:txBody>
                    <a:bodyPr/>
                    <a:lstStyle/>
                    <a:p>
                      <a:pPr marL="0" marR="0">
                        <a:lnSpc>
                          <a:spcPct val="115000"/>
                        </a:lnSpc>
                        <a:spcBef>
                          <a:spcPts val="0"/>
                        </a:spcBef>
                        <a:spcAft>
                          <a:spcPts val="1000"/>
                        </a:spcAft>
                      </a:pPr>
                      <a:r>
                        <a:rPr lang="en-US" sz="1800" b="1">
                          <a:latin typeface="Times New Roman"/>
                          <a:ea typeface="Calibri"/>
                        </a:rPr>
                        <a:t>Encourage students to ask questions, think creatively, develop and test innovative ideas, synthesize knowledge and draw conclusions?</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800" b="1">
                          <a:latin typeface="Times New Roman"/>
                          <a:ea typeface="Calibri"/>
                        </a:rPr>
                        <a:t>1</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800" b="1">
                          <a:latin typeface="Times New Roman"/>
                          <a:ea typeface="Calibri"/>
                        </a:rPr>
                        <a:t>2</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800" b="1">
                          <a:latin typeface="Times New Roman"/>
                          <a:ea typeface="Calibri"/>
                        </a:rPr>
                        <a:t>3</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800" b="1">
                          <a:latin typeface="Times New Roman"/>
                          <a:ea typeface="Calibri"/>
                        </a:rPr>
                        <a:t>4</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965835">
                <a:tc>
                  <a:txBody>
                    <a:bodyPr/>
                    <a:lstStyle/>
                    <a:p>
                      <a:pPr marL="0" marR="0">
                        <a:lnSpc>
                          <a:spcPct val="115000"/>
                        </a:lnSpc>
                        <a:spcBef>
                          <a:spcPts val="0"/>
                        </a:spcBef>
                        <a:spcAft>
                          <a:spcPts val="1000"/>
                        </a:spcAft>
                      </a:pPr>
                      <a:r>
                        <a:rPr lang="en-US" sz="1800" b="1">
                          <a:latin typeface="Times New Roman"/>
                          <a:ea typeface="Calibri"/>
                        </a:rPr>
                        <a:t>Help students exercise and communicate sound reasoning; understand connections; make complex choices; and frame, analyze, and solve problems? </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800" b="1">
                          <a:latin typeface="Times New Roman"/>
                          <a:ea typeface="Calibri"/>
                        </a:rPr>
                        <a:t>1</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800" b="1">
                          <a:latin typeface="Times New Roman"/>
                          <a:ea typeface="Calibri"/>
                        </a:rPr>
                        <a:t>2</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800" b="1">
                          <a:latin typeface="Times New Roman"/>
                          <a:ea typeface="Calibri"/>
                        </a:rPr>
                        <a:t>3</a:t>
                      </a:r>
                      <a:endParaRPr lang="en-US" sz="120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800" b="1" dirty="0">
                          <a:latin typeface="Times New Roman"/>
                          <a:ea typeface="Calibri"/>
                        </a:rPr>
                        <a:t>4</a:t>
                      </a:r>
                      <a:endParaRPr lang="en-US" sz="1200" dirty="0">
                        <a:latin typeface="Times New Roman"/>
                        <a:ea typeface="Calibri"/>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r>
            </a:tbl>
          </a:graphicData>
        </a:graphic>
      </p:graphicFrame>
      <p:sp>
        <p:nvSpPr>
          <p:cNvPr id="6" name="Rectangle 5"/>
          <p:cNvSpPr/>
          <p:nvPr/>
        </p:nvSpPr>
        <p:spPr>
          <a:xfrm>
            <a:off x="5562600" y="6396335"/>
            <a:ext cx="3372012" cy="461665"/>
          </a:xfrm>
          <a:prstGeom prst="rect">
            <a:avLst/>
          </a:prstGeom>
        </p:spPr>
        <p:txBody>
          <a:bodyPr wrap="none">
            <a:spAutoFit/>
          </a:bodyPr>
          <a:lstStyle/>
          <a:p>
            <a:pPr algn="ctr"/>
            <a:r>
              <a:rPr lang="en-US" dirty="0" smtClean="0">
                <a:solidFill>
                  <a:srgbClr val="6185AB"/>
                </a:solidFill>
              </a:rPr>
              <a:t>Standard IV, Element E</a:t>
            </a:r>
            <a:endParaRPr lang="en-US" dirty="0">
              <a:solidFill>
                <a:srgbClr val="6185AB"/>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IV, Element E</a:t>
            </a:r>
            <a:endParaRPr lang="en-US" dirty="0"/>
          </a:p>
        </p:txBody>
      </p:sp>
      <p:graphicFrame>
        <p:nvGraphicFramePr>
          <p:cNvPr id="4" name="Content Placeholder 3"/>
          <p:cNvGraphicFramePr>
            <a:graphicFrameLocks noGrp="1"/>
          </p:cNvGraphicFramePr>
          <p:nvPr>
            <p:ph idx="1"/>
          </p:nvPr>
        </p:nvGraphicFramePr>
        <p:xfrm>
          <a:off x="685800" y="1600200"/>
          <a:ext cx="7772400" cy="4023360"/>
        </p:xfrm>
        <a:graphic>
          <a:graphicData uri="http://schemas.openxmlformats.org/drawingml/2006/table">
            <a:tbl>
              <a:tblPr firstRow="1" bandRow="1">
                <a:tableStyleId>{5C22544A-7EE6-4342-B048-85BDC9FD1C3A}</a:tableStyleId>
              </a:tblPr>
              <a:tblGrid>
                <a:gridCol w="3886200"/>
                <a:gridCol w="3886200"/>
              </a:tblGrid>
              <a:tr h="370840">
                <a:tc>
                  <a:txBody>
                    <a:bodyPr/>
                    <a:lstStyle/>
                    <a:p>
                      <a:r>
                        <a:rPr lang="en-US" sz="1200" b="0" dirty="0" smtClean="0">
                          <a:solidFill>
                            <a:srgbClr val="000000"/>
                          </a:solidFill>
                        </a:rPr>
                        <a:t>Developing</a:t>
                      </a:r>
                      <a:endParaRPr lang="en-US" sz="1200" b="0" dirty="0">
                        <a:solidFill>
                          <a:srgbClr val="000000"/>
                        </a:solidFill>
                      </a:endParaRPr>
                    </a:p>
                  </a:txBody>
                  <a:tcPr/>
                </a:tc>
                <a:tc>
                  <a:txBody>
                    <a:bodyPr/>
                    <a:lstStyle/>
                    <a:p>
                      <a:r>
                        <a:rPr lang="en-US" sz="1200" b="0" dirty="0" smtClean="0">
                          <a:solidFill>
                            <a:srgbClr val="000000"/>
                          </a:solidFill>
                        </a:rPr>
                        <a:t>Understands the importance of developing students’ critical-thinking and problem solving skills.</a:t>
                      </a:r>
                      <a:endParaRPr lang="en-US" sz="1200" b="0" dirty="0">
                        <a:solidFill>
                          <a:srgbClr val="000000"/>
                        </a:solidFill>
                      </a:endParaRPr>
                    </a:p>
                  </a:txBody>
                  <a:tcPr/>
                </a:tc>
              </a:tr>
              <a:tr h="370840">
                <a:tc>
                  <a:txBody>
                    <a:bodyPr/>
                    <a:lstStyle/>
                    <a:p>
                      <a:r>
                        <a:rPr lang="en-US" sz="1200" b="0" dirty="0" smtClean="0">
                          <a:solidFill>
                            <a:srgbClr val="000000"/>
                          </a:solidFill>
                        </a:rPr>
                        <a:t>Proficient</a:t>
                      </a:r>
                      <a:endParaRPr lang="en-US" sz="12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Demonstrates knowledge of processes needed to support students in acquiring critical thinking skills and problem solving skills.</a:t>
                      </a:r>
                    </a:p>
                    <a:p>
                      <a:endParaRPr lang="en-US" sz="1200" dirty="0"/>
                    </a:p>
                  </a:txBody>
                  <a:tcPr/>
                </a:tc>
              </a:tr>
              <a:tr h="370840">
                <a:tc>
                  <a:txBody>
                    <a:bodyPr/>
                    <a:lstStyle/>
                    <a:p>
                      <a:r>
                        <a:rPr lang="en-US" sz="1200" b="0" dirty="0" smtClean="0">
                          <a:solidFill>
                            <a:srgbClr val="000000"/>
                          </a:solidFill>
                        </a:rPr>
                        <a:t>Accomplished</a:t>
                      </a:r>
                      <a:endParaRPr lang="en-US" sz="1200" b="0" dirty="0">
                        <a:solidFill>
                          <a:srgbClr val="000000"/>
                        </a:solidFill>
                      </a:endParaRPr>
                    </a:p>
                  </a:txBody>
                  <a:tcPr/>
                </a:tc>
                <a:tc>
                  <a:txBody>
                    <a:bodyPr/>
                    <a:lstStyle/>
                    <a:p>
                      <a:r>
                        <a:rPr lang="en-US" sz="1200" dirty="0" smtClean="0"/>
                        <a:t>...and</a:t>
                      </a:r>
                    </a:p>
                    <a:p>
                      <a:r>
                        <a:rPr lang="en-US" sz="1200" dirty="0" smtClean="0"/>
                        <a:t>Teaches students the processes needed to: </a:t>
                      </a:r>
                    </a:p>
                    <a:p>
                      <a:r>
                        <a:rPr lang="en-US" sz="1200" dirty="0" smtClean="0"/>
                        <a:t>think creatively and critically, develop and test innovative ideas, synthesize knowledge, draw conclusions, exercise and communicate sound reasoning, understand connections, make complex choices, and frame, analyze and solve problems. </a:t>
                      </a:r>
                    </a:p>
                    <a:p>
                      <a:endParaRPr lang="en-US" sz="1200" b="0" dirty="0">
                        <a:solidFill>
                          <a:srgbClr val="000000"/>
                        </a:solidFill>
                      </a:endParaRPr>
                    </a:p>
                  </a:txBody>
                  <a:tcPr/>
                </a:tc>
              </a:tr>
              <a:tr h="370840">
                <a:tc>
                  <a:txBody>
                    <a:bodyPr/>
                    <a:lstStyle/>
                    <a:p>
                      <a:r>
                        <a:rPr lang="en-US" sz="1200" b="0" dirty="0" smtClean="0">
                          <a:solidFill>
                            <a:srgbClr val="000000"/>
                          </a:solidFill>
                        </a:rPr>
                        <a:t>Distinguished</a:t>
                      </a:r>
                      <a:endParaRPr lang="en-US" sz="12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Encourages and assists teachers throughout the school to integrate critical thinking and problem solving skills into their instructional practices.</a:t>
                      </a:r>
                    </a:p>
                    <a:p>
                      <a:pPr algn="l"/>
                      <a:endParaRPr lang="en-US" sz="1200" b="0" dirty="0">
                        <a:solidFill>
                          <a:srgbClr val="000000"/>
                        </a:solidFill>
                      </a:endParaRPr>
                    </a:p>
                  </a:txBody>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r>
              <a:rPr lang="en-US" sz="3200" dirty="0" smtClean="0">
                <a:solidFill>
                  <a:srgbClr val="000000"/>
                </a:solidFill>
              </a:rPr>
              <a:t>Understands the importance of developing students’ critical-thinking and problem solving skills.</a:t>
            </a:r>
            <a:endParaRPr lang="en-US" sz="3200" dirty="0">
              <a:solidFill>
                <a:srgbClr val="000000"/>
              </a:solidFill>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01000" cy="990600"/>
          </a:xfrm>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endParaRPr lang="en-US" sz="2800" dirty="0" smtClean="0">
              <a:solidFill>
                <a:srgbClr val="000000"/>
              </a:solidFill>
            </a:endParaRPr>
          </a:p>
          <a:p>
            <a:pPr marL="0" indent="0" fontAlgn="auto">
              <a:spcBef>
                <a:spcPts val="0"/>
              </a:spcBef>
              <a:spcAft>
                <a:spcPts val="0"/>
              </a:spcAft>
              <a:buNone/>
              <a:defRPr/>
            </a:pPr>
            <a:r>
              <a:rPr lang="en-US" sz="2800" dirty="0" smtClean="0"/>
              <a:t>Demonstrates </a:t>
            </a:r>
            <a:r>
              <a:rPr lang="en-US" sz="2800" dirty="0" smtClean="0"/>
              <a:t>knowledge of processes needed to support students in acquiring critical thinking skills and problem solving skills.</a:t>
            </a: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E</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r>
              <a:rPr lang="en-US" sz="2800" b="1" dirty="0" smtClean="0">
                <a:latin typeface="Times New Roman"/>
                <a:ea typeface="Calibri"/>
                <a:cs typeface="Times New Roman"/>
              </a:rPr>
              <a:t>…</a:t>
            </a:r>
            <a:endParaRPr lang="en-US" sz="2800" b="1" dirty="0" smtClean="0">
              <a:latin typeface="Times New Roman"/>
              <a:ea typeface="Calibri"/>
              <a:cs typeface="Times New Roman"/>
            </a:endParaRPr>
          </a:p>
          <a:p>
            <a:pPr>
              <a:buNone/>
            </a:pPr>
            <a:endParaRPr lang="en-US" sz="1400" dirty="0" smtClean="0"/>
          </a:p>
          <a:p>
            <a:pPr>
              <a:buNone/>
            </a:pPr>
            <a:r>
              <a:rPr lang="en-US" sz="2800" dirty="0" smtClean="0"/>
              <a:t>Teaches </a:t>
            </a:r>
            <a:r>
              <a:rPr lang="en-US" sz="2800" dirty="0" smtClean="0"/>
              <a:t>students the processes needed to: </a:t>
            </a:r>
          </a:p>
          <a:p>
            <a:pPr>
              <a:buNone/>
            </a:pPr>
            <a:r>
              <a:rPr lang="en-US" sz="2800" dirty="0" smtClean="0"/>
              <a:t>	think </a:t>
            </a:r>
            <a:r>
              <a:rPr lang="en-US" sz="2800" dirty="0" smtClean="0"/>
              <a:t>creatively and critically, develop and test innovative ideas, synthesize knowledge, draw conclusions, exercise and communicate sound reasoning, understand connections, make complex choices, and frame, analyze and solve problems. </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E</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848600" cy="1524000"/>
          </a:xfrm>
        </p:spPr>
        <p:txBody>
          <a:bodyPr/>
          <a:lstStyle/>
          <a:p>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en-US" sz="1400" dirty="0" smtClean="0"/>
              <a:t>Element A:  </a:t>
            </a:r>
            <a:br>
              <a:rPr lang="en-US" sz="1400" dirty="0" smtClean="0"/>
            </a:br>
            <a:r>
              <a:rPr lang="en-US" sz="1400" dirty="0" smtClean="0"/>
              <a:t>Teachers know the ways in which learning takes place, and they know the appropriate levels of intellectual, physical, social, and emotional development of their students</a:t>
            </a:r>
            <a:r>
              <a:rPr lang="en-US" dirty="0" smtClean="0"/>
              <a:t>.</a:t>
            </a:r>
            <a:br>
              <a:rPr lang="en-US" dirty="0" smtClean="0"/>
            </a:br>
            <a:endParaRPr lang="en-US" dirty="0"/>
          </a:p>
        </p:txBody>
      </p:sp>
      <p:sp>
        <p:nvSpPr>
          <p:cNvPr id="3" name="Content Placeholder 2"/>
          <p:cNvSpPr>
            <a:spLocks noGrp="1"/>
          </p:cNvSpPr>
          <p:nvPr>
            <p:ph idx="1"/>
          </p:nvPr>
        </p:nvSpPr>
        <p:spPr/>
        <p:txBody>
          <a:bodyPr/>
          <a:lstStyle/>
          <a:p>
            <a:r>
              <a:rPr lang="en-US" dirty="0" smtClean="0"/>
              <a:t>(Short video clip here - -  teacher interview)</a:t>
            </a:r>
            <a:endParaRPr lang="en-US" dirty="0"/>
          </a:p>
        </p:txBody>
      </p:sp>
      <p:sp>
        <p:nvSpPr>
          <p:cNvPr id="4" name="Rectangle 3"/>
          <p:cNvSpPr/>
          <p:nvPr/>
        </p:nvSpPr>
        <p:spPr>
          <a:xfrm>
            <a:off x="5638800" y="6396335"/>
            <a:ext cx="3355021"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A</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600200"/>
            <a:ext cx="7772400" cy="4495800"/>
          </a:xfrm>
        </p:spPr>
        <p:txBody>
          <a:bodyPr/>
          <a:lstStyle/>
          <a:p>
            <a:endParaRPr lang="en-US" sz="2400" dirty="0" smtClean="0"/>
          </a:p>
          <a:p>
            <a:pPr>
              <a:buNone/>
            </a:pPr>
            <a:r>
              <a:rPr lang="en-US" sz="2800" b="1" dirty="0" smtClean="0">
                <a:latin typeface="Times New Roman"/>
                <a:ea typeface="Calibri"/>
                <a:cs typeface="Times New Roman"/>
              </a:rPr>
              <a:t>Meets all of the indicators listed under developing, proficient, and accomplished, and…</a:t>
            </a: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r>
              <a:rPr lang="en-US" sz="2800" dirty="0" smtClean="0"/>
              <a:t>Encourages and assists teachers throughout the school to integrate critical thinking and problem solving skills into their instructional practices.</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E</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to tie to RBT</a:t>
            </a:r>
            <a:endParaRPr lang="en-US" dirty="0"/>
          </a:p>
        </p:txBody>
      </p:sp>
      <p:sp>
        <p:nvSpPr>
          <p:cNvPr id="3" name="Content Placeholder 2"/>
          <p:cNvSpPr>
            <a:spLocks noGrp="1"/>
          </p:cNvSpPr>
          <p:nvPr>
            <p:ph idx="1"/>
          </p:nvPr>
        </p:nvSpPr>
        <p:spPr/>
        <p:txBody>
          <a:bodyPr/>
          <a:lstStyle/>
          <a:p>
            <a:r>
              <a:rPr lang="en-US" dirty="0" smtClean="0"/>
              <a:t>Graphic for RBT?</a:t>
            </a:r>
          </a:p>
          <a:p>
            <a:r>
              <a:rPr lang="en-US" dirty="0" smtClean="0"/>
              <a:t>Activity </a:t>
            </a:r>
            <a:r>
              <a:rPr lang="en-US" dirty="0" err="1" smtClean="0"/>
              <a:t>w</a:t>
            </a:r>
            <a:r>
              <a:rPr lang="en-US" dirty="0" smtClean="0"/>
              <a:t>/ RBT?</a:t>
            </a:r>
          </a:p>
          <a:p>
            <a:endParaRPr lang="en-US" dirty="0"/>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E</a:t>
            </a:r>
            <a:endParaRPr lang="en-US" sz="2400" dirty="0">
              <a:solidFill>
                <a:srgbClr val="6185AB"/>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990600"/>
          </a:xfrm>
        </p:spPr>
        <p:txBody>
          <a:bodyPr/>
          <a:lstStyle/>
          <a:p>
            <a:pPr algn="ctr"/>
            <a:r>
              <a:rPr lang="en-US" sz="2800" dirty="0" smtClean="0"/>
              <a:t>Element F:</a:t>
            </a:r>
            <a:br>
              <a:rPr lang="en-US" sz="2800" dirty="0" smtClean="0"/>
            </a:br>
            <a:r>
              <a:rPr lang="en-US" sz="2800" dirty="0" smtClean="0"/>
              <a:t>Teachers help students work in teams and develop leadership qualities.</a:t>
            </a:r>
            <a:r>
              <a:rPr lang="en-US" sz="4000" dirty="0" smtClean="0"/>
              <a:t/>
            </a:r>
            <a:br>
              <a:rPr lang="en-US" sz="4000" dirty="0" smtClean="0"/>
            </a:br>
            <a:endParaRPr lang="en-US" dirty="0"/>
          </a:p>
        </p:txBody>
      </p:sp>
      <p:pic>
        <p:nvPicPr>
          <p:cNvPr id="138242" name="Picture 2" descr="C:\Users\jgardner\AppData\Local\Microsoft\Windows\Temporary Internet Files\Content.IE5\AZP1D3H5\MP900179010[1].jpg"/>
          <p:cNvPicPr>
            <a:picLocks noGrp="1" noChangeAspect="1" noChangeArrowheads="1"/>
          </p:cNvPicPr>
          <p:nvPr>
            <p:ph idx="1"/>
          </p:nvPr>
        </p:nvPicPr>
        <p:blipFill>
          <a:blip r:embed="rId3" cstate="print"/>
          <a:srcRect/>
          <a:stretch>
            <a:fillRect/>
          </a:stretch>
        </p:blipFill>
        <p:spPr bwMode="auto">
          <a:xfrm>
            <a:off x="2743200" y="2628900"/>
            <a:ext cx="3657600" cy="2438400"/>
          </a:xfrm>
          <a:prstGeom prst="rect">
            <a:avLst/>
          </a:prstGeom>
          <a:noFill/>
        </p:spPr>
      </p:pic>
      <p:pic>
        <p:nvPicPr>
          <p:cNvPr id="138245" name="Picture 5" descr="C:\Users\jgardner\AppData\Local\Microsoft\Windows\Temporary Internet Files\Content.IE5\VU8A4R9C\MP900439545[1].jpg"/>
          <p:cNvPicPr>
            <a:picLocks noChangeAspect="1" noChangeArrowheads="1"/>
          </p:cNvPicPr>
          <p:nvPr/>
        </p:nvPicPr>
        <p:blipFill>
          <a:blip r:embed="rId4" cstate="print"/>
          <a:srcRect/>
          <a:stretch>
            <a:fillRect/>
          </a:stretch>
        </p:blipFill>
        <p:spPr bwMode="auto">
          <a:xfrm>
            <a:off x="1905000" y="1828800"/>
            <a:ext cx="5257800" cy="3510207"/>
          </a:xfrm>
          <a:prstGeom prst="rect">
            <a:avLst/>
          </a:prstGeom>
          <a:noFill/>
        </p:spPr>
      </p:pic>
      <p:sp>
        <p:nvSpPr>
          <p:cNvPr id="8" name="TextBox 7"/>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F</a:t>
            </a:r>
            <a:endParaRPr lang="en-US" sz="2400" dirty="0">
              <a:solidFill>
                <a:srgbClr val="6185AB"/>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990600"/>
          </a:xfrm>
        </p:spPr>
        <p:txBody>
          <a:bodyPr/>
          <a:lstStyle/>
          <a:p>
            <a:pPr algn="ctr"/>
            <a:r>
              <a:rPr lang="en-US" sz="3200" dirty="0" smtClean="0"/>
              <a:t>Element F:</a:t>
            </a:r>
            <a:br>
              <a:rPr lang="en-US" sz="3200" dirty="0" smtClean="0"/>
            </a:br>
            <a:r>
              <a:rPr lang="en-US" sz="3200" dirty="0" smtClean="0"/>
              <a:t>Teachers help students work in teams and develop leadership qualities.</a:t>
            </a:r>
            <a:r>
              <a:rPr lang="en-US" sz="4000" dirty="0" smtClean="0"/>
              <a:t/>
            </a:r>
            <a:br>
              <a:rPr lang="en-US" sz="4000" dirty="0" smtClean="0"/>
            </a:br>
            <a:endParaRPr lang="en-US" dirty="0"/>
          </a:p>
        </p:txBody>
      </p:sp>
      <p:graphicFrame>
        <p:nvGraphicFramePr>
          <p:cNvPr id="5" name="Table 4"/>
          <p:cNvGraphicFramePr>
            <a:graphicFrameLocks noGrp="1"/>
          </p:cNvGraphicFramePr>
          <p:nvPr/>
        </p:nvGraphicFramePr>
        <p:xfrm>
          <a:off x="685800" y="2293520"/>
          <a:ext cx="8001000" cy="3116680"/>
        </p:xfrm>
        <a:graphic>
          <a:graphicData uri="http://schemas.openxmlformats.org/drawingml/2006/table">
            <a:tbl>
              <a:tblPr/>
              <a:tblGrid>
                <a:gridCol w="4624107"/>
                <a:gridCol w="823632"/>
                <a:gridCol w="882464"/>
                <a:gridCol w="882464"/>
                <a:gridCol w="788333"/>
              </a:tblGrid>
              <a:tr h="831382">
                <a:tc>
                  <a:txBody>
                    <a:bodyPr/>
                    <a:lstStyle/>
                    <a:p>
                      <a:pPr marL="0" marR="0">
                        <a:lnSpc>
                          <a:spcPct val="115000"/>
                        </a:lnSpc>
                        <a:spcBef>
                          <a:spcPts val="0"/>
                        </a:spcBef>
                        <a:spcAft>
                          <a:spcPts val="1000"/>
                        </a:spcAft>
                      </a:pPr>
                      <a:r>
                        <a:rPr lang="en-US" sz="1800" b="1" dirty="0">
                          <a:latin typeface="Times New Roman"/>
                          <a:ea typeface="Calibri"/>
                        </a:rPr>
                        <a:t>Teach and model the importance of cooperation and collaboration?</a:t>
                      </a:r>
                      <a:endParaRPr lang="en-US" sz="1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b="1">
                          <a:latin typeface="Times New Roman"/>
                          <a:ea typeface="Calibri"/>
                        </a:rPr>
                        <a:t>1</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b="1">
                          <a:latin typeface="Times New Roman"/>
                          <a:ea typeface="Calibri"/>
                        </a:rPr>
                        <a:t>2</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b="1">
                          <a:latin typeface="Times New Roman"/>
                          <a:ea typeface="Calibri"/>
                        </a:rPr>
                        <a:t>3</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b="1">
                          <a:latin typeface="Times New Roman"/>
                          <a:ea typeface="Calibri"/>
                        </a:rPr>
                        <a:t>4</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2285298">
                <a:tc>
                  <a:txBody>
                    <a:bodyPr/>
                    <a:lstStyle/>
                    <a:p>
                      <a:pPr marL="0" marR="0">
                        <a:lnSpc>
                          <a:spcPct val="115000"/>
                        </a:lnSpc>
                        <a:spcBef>
                          <a:spcPts val="0"/>
                        </a:spcBef>
                        <a:spcAft>
                          <a:spcPts val="1000"/>
                        </a:spcAft>
                      </a:pPr>
                      <a:r>
                        <a:rPr lang="en-US" sz="1800" b="1" dirty="0">
                          <a:latin typeface="Times New Roman"/>
                          <a:ea typeface="Calibri"/>
                        </a:rPr>
                        <a:t>Organize learning teams in order to help students define roles, strengthen social ties, improve communication and collaborative skills, interact with people from different cultures and backgrounds, and develop leadership qualities?</a:t>
                      </a:r>
                      <a:endParaRPr lang="en-US" sz="1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400" b="1">
                          <a:latin typeface="Times New Roman"/>
                          <a:ea typeface="Calibri"/>
                        </a:rPr>
                        <a:t>1</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400" b="1">
                          <a:latin typeface="Times New Roman"/>
                          <a:ea typeface="Calibri"/>
                        </a:rPr>
                        <a:t>2</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400" b="1">
                          <a:latin typeface="Times New Roman"/>
                          <a:ea typeface="Calibri"/>
                        </a:rPr>
                        <a:t>3</a:t>
                      </a:r>
                      <a:endParaRPr lang="en-US" sz="9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1400" b="1" dirty="0">
                          <a:latin typeface="Times New Roman"/>
                          <a:ea typeface="Calibri"/>
                        </a:rPr>
                        <a:t>4</a:t>
                      </a:r>
                      <a:endParaRPr lang="en-US" sz="9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r>
            </a:tbl>
          </a:graphicData>
        </a:graphic>
      </p:graphicFrame>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F</a:t>
            </a:r>
            <a:endParaRPr lang="en-US" sz="2400" dirty="0">
              <a:solidFill>
                <a:srgbClr val="6185AB"/>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IV, Element F</a:t>
            </a:r>
            <a:endParaRPr lang="en-US" dirty="0"/>
          </a:p>
        </p:txBody>
      </p:sp>
      <p:graphicFrame>
        <p:nvGraphicFramePr>
          <p:cNvPr id="4" name="Content Placeholder 3"/>
          <p:cNvGraphicFramePr>
            <a:graphicFrameLocks noGrp="1"/>
          </p:cNvGraphicFramePr>
          <p:nvPr>
            <p:ph idx="1"/>
          </p:nvPr>
        </p:nvGraphicFramePr>
        <p:xfrm>
          <a:off x="685800" y="1600200"/>
          <a:ext cx="7772400" cy="4211320"/>
        </p:xfrm>
        <a:graphic>
          <a:graphicData uri="http://schemas.openxmlformats.org/drawingml/2006/table">
            <a:tbl>
              <a:tblPr firstRow="1" bandRow="1">
                <a:tableStyleId>{5C22544A-7EE6-4342-B048-85BDC9FD1C3A}</a:tableStyleId>
              </a:tblPr>
              <a:tblGrid>
                <a:gridCol w="1524000"/>
                <a:gridCol w="2590800"/>
                <a:gridCol w="3657600"/>
              </a:tblGrid>
              <a:tr h="370840">
                <a:tc>
                  <a:txBody>
                    <a:bodyPr/>
                    <a:lstStyle/>
                    <a:p>
                      <a:r>
                        <a:rPr lang="en-US" sz="1200" b="0" dirty="0" smtClean="0">
                          <a:solidFill>
                            <a:schemeClr val="tx1"/>
                          </a:solidFill>
                        </a:rPr>
                        <a:t>Level</a:t>
                      </a:r>
                      <a:endParaRPr lang="en-US" sz="1200" b="0" dirty="0">
                        <a:solidFill>
                          <a:schemeClr val="tx1"/>
                        </a:solidFill>
                      </a:endParaRPr>
                    </a:p>
                  </a:txBody>
                  <a:tcPr/>
                </a:tc>
                <a:tc>
                  <a:txBody>
                    <a:bodyPr/>
                    <a:lstStyle/>
                    <a:p>
                      <a:r>
                        <a:rPr lang="en-US" sz="1200" b="0" dirty="0" smtClean="0">
                          <a:solidFill>
                            <a:schemeClr val="tx1"/>
                          </a:solidFill>
                        </a:rPr>
                        <a:t>Indicator</a:t>
                      </a:r>
                      <a:endParaRPr lang="en-US" sz="1200" b="0" dirty="0">
                        <a:solidFill>
                          <a:schemeClr val="tx1"/>
                        </a:solidFill>
                      </a:endParaRPr>
                    </a:p>
                  </a:txBody>
                  <a:tcPr/>
                </a:tc>
                <a:tc>
                  <a:txBody>
                    <a:bodyPr/>
                    <a:lstStyle/>
                    <a:p>
                      <a:r>
                        <a:rPr lang="en-US" sz="1200" b="0" dirty="0" smtClean="0">
                          <a:solidFill>
                            <a:schemeClr val="tx1"/>
                          </a:solidFill>
                        </a:rPr>
                        <a:t>Scenario</a:t>
                      </a:r>
                      <a:endParaRPr lang="en-US" sz="1200" b="0" dirty="0">
                        <a:solidFill>
                          <a:schemeClr val="tx1"/>
                        </a:solidFill>
                      </a:endParaRPr>
                    </a:p>
                  </a:txBody>
                  <a:tcPr/>
                </a:tc>
              </a:tr>
              <a:tr h="370840">
                <a:tc>
                  <a:txBody>
                    <a:bodyPr/>
                    <a:lstStyle/>
                    <a:p>
                      <a:r>
                        <a:rPr lang="en-US" sz="1200" b="0" dirty="0" smtClean="0">
                          <a:solidFill>
                            <a:schemeClr val="tx1"/>
                          </a:solidFill>
                        </a:rPr>
                        <a:t>Developing</a:t>
                      </a:r>
                      <a:endParaRPr lang="en-US" sz="1200" b="0" dirty="0">
                        <a:solidFill>
                          <a:schemeClr val="tx1"/>
                        </a:solidFill>
                      </a:endParaRPr>
                    </a:p>
                  </a:txBody>
                  <a:tcPr/>
                </a:tc>
                <a:tc>
                  <a:txBody>
                    <a:bodyPr/>
                    <a:lstStyle/>
                    <a:p>
                      <a:r>
                        <a:rPr lang="en-US" sz="1200" b="0" dirty="0" smtClean="0">
                          <a:solidFill>
                            <a:schemeClr val="tx1"/>
                          </a:solidFill>
                        </a:rPr>
                        <a:t>Provides opportunities for cooperation, collaboration, and leadership through student learning teams.</a:t>
                      </a:r>
                      <a:endParaRPr lang="en-US" sz="1200" b="0" dirty="0">
                        <a:solidFill>
                          <a:schemeClr val="tx1"/>
                        </a:solidFill>
                      </a:endParaRPr>
                    </a:p>
                  </a:txBody>
                  <a:tcPr/>
                </a:tc>
                <a:tc>
                  <a:txBody>
                    <a:bodyPr/>
                    <a:lstStyle/>
                    <a:p>
                      <a:endParaRPr lang="en-US" sz="1200" b="0" dirty="0">
                        <a:solidFill>
                          <a:schemeClr val="tx1"/>
                        </a:solidFill>
                      </a:endParaRPr>
                    </a:p>
                  </a:txBody>
                  <a:tcPr/>
                </a:tc>
              </a:tr>
              <a:tr h="370840">
                <a:tc>
                  <a:txBody>
                    <a:bodyPr/>
                    <a:lstStyle/>
                    <a:p>
                      <a:r>
                        <a:rPr lang="en-US" sz="1200" b="0" dirty="0" smtClean="0">
                          <a:solidFill>
                            <a:schemeClr val="tx1"/>
                          </a:solidFill>
                        </a:rPr>
                        <a:t>Proficient</a:t>
                      </a:r>
                      <a:endParaRPr lang="en-US" sz="1200" b="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tx1"/>
                          </a:solidFill>
                        </a:rPr>
                        <a:t>...and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tx1"/>
                          </a:solidFill>
                        </a:rPr>
                        <a:t>Organizes student learning teams for the purpose of developing cooperation, collaboration, and student leadership.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txBody>
                  <a:tcPr/>
                </a:tc>
              </a:tr>
              <a:tr h="370840">
                <a:tc>
                  <a:txBody>
                    <a:bodyPr/>
                    <a:lstStyle/>
                    <a:p>
                      <a:r>
                        <a:rPr lang="en-US" sz="1200" b="0" dirty="0" smtClean="0">
                          <a:solidFill>
                            <a:srgbClr val="000000"/>
                          </a:solidFill>
                        </a:rPr>
                        <a:t>Accomplished</a:t>
                      </a:r>
                      <a:endParaRPr lang="en-US" sz="12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Encourages students to create and manage learning teams.</a:t>
                      </a:r>
                    </a:p>
                    <a:p>
                      <a:endParaRPr lang="en-US" sz="1200" b="0" dirty="0">
                        <a:solidFill>
                          <a:srgbClr val="000000"/>
                        </a:solidFill>
                      </a:endParaRPr>
                    </a:p>
                  </a:txBody>
                  <a:tcPr/>
                </a:tc>
                <a:tc>
                  <a:txBody>
                    <a:bodyPr/>
                    <a:lstStyle/>
                    <a:p>
                      <a:endParaRPr lang="en-US" sz="1200" b="0" dirty="0">
                        <a:solidFill>
                          <a:srgbClr val="000000"/>
                        </a:solidFill>
                      </a:endParaRPr>
                    </a:p>
                  </a:txBody>
                  <a:tcPr/>
                </a:tc>
              </a:tr>
              <a:tr h="370840">
                <a:tc>
                  <a:txBody>
                    <a:bodyPr/>
                    <a:lstStyle/>
                    <a:p>
                      <a:r>
                        <a:rPr lang="en-US" sz="1200" b="0" dirty="0" smtClean="0">
                          <a:solidFill>
                            <a:srgbClr val="000000"/>
                          </a:solidFill>
                        </a:rPr>
                        <a:t>Distinguished</a:t>
                      </a:r>
                      <a:endParaRPr lang="en-US" sz="1200" b="0"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...and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Fosters the development of student leadership and teamwork skills to be used beyond the classroom.</a:t>
                      </a:r>
                    </a:p>
                    <a:p>
                      <a:pPr algn="l"/>
                      <a:endParaRPr lang="en-US" sz="1200" b="0" dirty="0">
                        <a:solidFill>
                          <a:srgbClr val="000000"/>
                        </a:solidFill>
                      </a:endParaRPr>
                    </a:p>
                  </a:txBody>
                  <a:tcPr/>
                </a:tc>
                <a:tc>
                  <a:txBody>
                    <a:bodyPr/>
                    <a:lstStyle/>
                    <a:p>
                      <a:pPr algn="l"/>
                      <a:endParaRPr lang="en-US" sz="1200" b="0" dirty="0">
                        <a:solidFill>
                          <a:srgbClr val="000000"/>
                        </a:solidFill>
                      </a:endParaRPr>
                    </a:p>
                  </a:txBody>
                  <a:tcPr/>
                </a:tc>
              </a:tr>
            </a:tbl>
          </a:graphicData>
        </a:graphic>
      </p:graphicFrame>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F</a:t>
            </a:r>
            <a:endParaRPr lang="en-US" sz="2400" dirty="0">
              <a:solidFill>
                <a:srgbClr val="6185AB"/>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762000"/>
          </a:xfrm>
        </p:spPr>
        <p:txBody>
          <a:bodyPr/>
          <a:lstStyle/>
          <a:p>
            <a:pPr algn="ctr"/>
            <a:r>
              <a:rPr lang="en-US" sz="4000" dirty="0" smtClean="0"/>
              <a:t/>
            </a:r>
            <a:br>
              <a:rPr lang="en-US" sz="4000" dirty="0" smtClean="0"/>
            </a:br>
            <a:r>
              <a:rPr lang="en-US" sz="2800" dirty="0" smtClean="0"/>
              <a:t>How well do I…</a:t>
            </a:r>
            <a:r>
              <a:rPr lang="en-US" sz="4000" dirty="0" smtClean="0"/>
              <a:t/>
            </a:r>
            <a:br>
              <a:rPr lang="en-US" sz="4000" dirty="0" smtClean="0"/>
            </a:br>
            <a:endParaRPr lang="en-US" dirty="0"/>
          </a:p>
        </p:txBody>
      </p:sp>
      <p:graphicFrame>
        <p:nvGraphicFramePr>
          <p:cNvPr id="4" name="Table 3"/>
          <p:cNvGraphicFramePr>
            <a:graphicFrameLocks noGrp="1"/>
          </p:cNvGraphicFramePr>
          <p:nvPr/>
        </p:nvGraphicFramePr>
        <p:xfrm>
          <a:off x="914400" y="1524000"/>
          <a:ext cx="7315200" cy="3886200"/>
        </p:xfrm>
        <a:graphic>
          <a:graphicData uri="http://schemas.openxmlformats.org/drawingml/2006/table">
            <a:tbl>
              <a:tblPr/>
              <a:tblGrid>
                <a:gridCol w="4227756"/>
                <a:gridCol w="753035"/>
                <a:gridCol w="806823"/>
                <a:gridCol w="806823"/>
                <a:gridCol w="720763"/>
              </a:tblGrid>
              <a:tr h="1886568">
                <a:tc>
                  <a:txBody>
                    <a:bodyPr/>
                    <a:lstStyle/>
                    <a:p>
                      <a:pPr marL="342900" marR="0" lvl="0" indent="-342900">
                        <a:lnSpc>
                          <a:spcPct val="115000"/>
                        </a:lnSpc>
                        <a:spcBef>
                          <a:spcPts val="0"/>
                        </a:spcBef>
                        <a:spcAft>
                          <a:spcPts val="1000"/>
                        </a:spcAft>
                        <a:buFont typeface="Times New Roman"/>
                        <a:buChar char="•"/>
                        <a:tabLst>
                          <a:tab pos="457200" algn="l"/>
                        </a:tabLst>
                      </a:pPr>
                      <a:r>
                        <a:rPr lang="en-US" sz="2800" b="1" dirty="0">
                          <a:latin typeface="Times New Roman"/>
                          <a:ea typeface="Calibri"/>
                        </a:rPr>
                        <a:t>Communicate clearly with students in a variety of ways? </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800" b="1">
                          <a:latin typeface="Times New Roman"/>
                          <a:ea typeface="Calibri"/>
                        </a:rPr>
                        <a:t>1</a:t>
                      </a:r>
                      <a:endParaRPr lang="en-US" sz="28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800" b="1">
                          <a:latin typeface="Times New Roman"/>
                          <a:ea typeface="Calibri"/>
                        </a:rPr>
                        <a:t>2</a:t>
                      </a:r>
                      <a:endParaRPr lang="en-US" sz="28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800" b="1">
                          <a:latin typeface="Times New Roman"/>
                          <a:ea typeface="Calibri"/>
                        </a:rPr>
                        <a:t>3</a:t>
                      </a:r>
                      <a:endParaRPr lang="en-US" sz="28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2800" b="1">
                          <a:latin typeface="Times New Roman"/>
                          <a:ea typeface="Calibri"/>
                        </a:rPr>
                        <a:t>4</a:t>
                      </a:r>
                      <a:endParaRPr lang="en-US" sz="280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1999632">
                <a:tc>
                  <a:txBody>
                    <a:bodyPr/>
                    <a:lstStyle/>
                    <a:p>
                      <a:pPr marL="342900" marR="0" lvl="0" indent="-342900">
                        <a:lnSpc>
                          <a:spcPct val="115000"/>
                        </a:lnSpc>
                        <a:spcBef>
                          <a:spcPts val="0"/>
                        </a:spcBef>
                        <a:spcAft>
                          <a:spcPts val="1000"/>
                        </a:spcAft>
                        <a:buFont typeface="Times New Roman"/>
                        <a:buChar char="•"/>
                        <a:tabLst>
                          <a:tab pos="457200" algn="l"/>
                        </a:tabLst>
                      </a:pPr>
                      <a:r>
                        <a:rPr lang="en-US" sz="2800" b="1" dirty="0">
                          <a:latin typeface="Times New Roman"/>
                          <a:ea typeface="Calibri"/>
                        </a:rPr>
                        <a:t>Assist students in articulating thoughts?</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2800" b="1" dirty="0">
                          <a:latin typeface="Times New Roman"/>
                          <a:ea typeface="Calibri"/>
                        </a:rPr>
                        <a:t>1</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2800" b="1" dirty="0">
                          <a:latin typeface="Times New Roman"/>
                          <a:ea typeface="Calibri"/>
                        </a:rPr>
                        <a:t>2</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2800" b="1" dirty="0">
                          <a:latin typeface="Times New Roman"/>
                          <a:ea typeface="Calibri"/>
                        </a:rPr>
                        <a:t>3</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c>
                  <a:txBody>
                    <a:bodyPr/>
                    <a:lstStyle/>
                    <a:p>
                      <a:pPr marL="0" marR="0" algn="ctr">
                        <a:lnSpc>
                          <a:spcPct val="115000"/>
                        </a:lnSpc>
                        <a:spcBef>
                          <a:spcPts val="0"/>
                        </a:spcBef>
                        <a:spcAft>
                          <a:spcPts val="1000"/>
                        </a:spcAft>
                      </a:pPr>
                      <a:r>
                        <a:rPr lang="en-US" sz="2800" b="1" dirty="0">
                          <a:latin typeface="Times New Roman"/>
                          <a:ea typeface="Calibri"/>
                        </a:rPr>
                        <a:t>4</a:t>
                      </a:r>
                      <a:endParaRPr lang="en-US" sz="2800" dirty="0">
                        <a:latin typeface="Times New Roman"/>
                        <a:ea typeface="Calibri"/>
                      </a:endParaRPr>
                    </a:p>
                  </a:txBody>
                  <a:tcPr marL="71718" marR="71718" marT="35859" marB="35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E7E7E7"/>
                    </a:solidFill>
                  </a:tcPr>
                </a:tc>
              </a:tr>
            </a:tbl>
          </a:graphicData>
        </a:graphic>
      </p:graphicFrame>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G</a:t>
            </a:r>
            <a:endParaRPr lang="en-US" sz="2400" dirty="0">
              <a:solidFill>
                <a:srgbClr val="6185AB"/>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990600"/>
          </a:xfrm>
        </p:spPr>
        <p:txBody>
          <a:bodyPr/>
          <a:lstStyle/>
          <a:p>
            <a:r>
              <a:rPr lang="en-US" dirty="0" smtClean="0"/>
              <a:t>Standard IV, Element G</a:t>
            </a:r>
            <a:endParaRPr lang="en-US" dirty="0"/>
          </a:p>
        </p:txBody>
      </p:sp>
      <p:graphicFrame>
        <p:nvGraphicFramePr>
          <p:cNvPr id="6" name="Content Placeholder 5"/>
          <p:cNvGraphicFramePr>
            <a:graphicFrameLocks noGrp="1"/>
          </p:cNvGraphicFramePr>
          <p:nvPr>
            <p:ph idx="1"/>
          </p:nvPr>
        </p:nvGraphicFramePr>
        <p:xfrm>
          <a:off x="0" y="762000"/>
          <a:ext cx="9144000" cy="5210760"/>
        </p:xfrm>
        <a:graphic>
          <a:graphicData uri="http://schemas.openxmlformats.org/drawingml/2006/table">
            <a:tbl>
              <a:tblPr/>
              <a:tblGrid>
                <a:gridCol w="1466662"/>
                <a:gridCol w="7677338"/>
              </a:tblGrid>
              <a:tr h="731663">
                <a:tc>
                  <a:txBody>
                    <a:bodyPr/>
                    <a:lstStyle/>
                    <a:p>
                      <a:pPr marL="0" marR="0">
                        <a:lnSpc>
                          <a:spcPct val="115000"/>
                        </a:lnSpc>
                        <a:spcBef>
                          <a:spcPts val="0"/>
                        </a:spcBef>
                        <a:spcAft>
                          <a:spcPts val="1000"/>
                        </a:spcAft>
                      </a:pPr>
                      <a:r>
                        <a:rPr lang="en-US" sz="1600" b="1" dirty="0">
                          <a:latin typeface="Times New Roman"/>
                          <a:ea typeface="Calibri"/>
                        </a:rPr>
                        <a:t>Developing </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AEDEF"/>
                    </a:solidFill>
                  </a:tcPr>
                </a:tc>
                <a:tc>
                  <a:txBody>
                    <a:bodyPr/>
                    <a:lstStyle/>
                    <a:p>
                      <a:pPr marL="0" marR="0">
                        <a:lnSpc>
                          <a:spcPct val="115000"/>
                        </a:lnSpc>
                        <a:spcBef>
                          <a:spcPts val="0"/>
                        </a:spcBef>
                        <a:spcAft>
                          <a:spcPts val="0"/>
                        </a:spcAft>
                      </a:pPr>
                      <a:r>
                        <a:rPr lang="en-US" sz="1600" dirty="0" smtClean="0">
                          <a:latin typeface="Times New Roman"/>
                          <a:ea typeface="Calibri"/>
                        </a:rPr>
                        <a:t>Demonstrates the ability to effectively communicate with students.</a:t>
                      </a:r>
                    </a:p>
                    <a:p>
                      <a:pPr marL="0" marR="0">
                        <a:lnSpc>
                          <a:spcPct val="115000"/>
                        </a:lnSpc>
                        <a:spcBef>
                          <a:spcPts val="0"/>
                        </a:spcBef>
                        <a:spcAft>
                          <a:spcPts val="0"/>
                        </a:spcAft>
                      </a:pPr>
                      <a:r>
                        <a:rPr lang="en-US" sz="1600" dirty="0" smtClean="0">
                          <a:latin typeface="Times New Roman"/>
                          <a:ea typeface="Calibri"/>
                        </a:rPr>
                        <a:t>Provides opportunities for students to articulate thoughts and ideas.</a:t>
                      </a:r>
                      <a:endParaRPr lang="en-US" sz="1600" dirty="0">
                        <a:latin typeface="Times New Roman"/>
                        <a:ea typeface="Calibri"/>
                      </a:endParaRP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AEDEF"/>
                    </a:solidFill>
                  </a:tcPr>
                </a:tc>
              </a:tr>
              <a:tr h="1399949">
                <a:tc>
                  <a:txBody>
                    <a:bodyPr/>
                    <a:lstStyle/>
                    <a:p>
                      <a:pPr marL="0" marR="0">
                        <a:lnSpc>
                          <a:spcPct val="115000"/>
                        </a:lnSpc>
                        <a:spcBef>
                          <a:spcPts val="0"/>
                        </a:spcBef>
                        <a:spcAft>
                          <a:spcPts val="1000"/>
                        </a:spcAft>
                      </a:pPr>
                      <a:r>
                        <a:rPr lang="en-US" sz="1600" b="1" dirty="0">
                          <a:latin typeface="Times New Roman"/>
                          <a:ea typeface="Calibri"/>
                        </a:rPr>
                        <a:t>Proficient </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c>
                  <a:txBody>
                    <a:bodyPr/>
                    <a:lstStyle/>
                    <a:p>
                      <a:pPr marL="0" marR="0">
                        <a:lnSpc>
                          <a:spcPct val="115000"/>
                        </a:lnSpc>
                        <a:spcBef>
                          <a:spcPts val="0"/>
                        </a:spcBef>
                        <a:spcAft>
                          <a:spcPts val="0"/>
                        </a:spcAft>
                      </a:pPr>
                      <a:r>
                        <a:rPr lang="en-US" sz="1600" dirty="0">
                          <a:latin typeface="Times New Roman"/>
                          <a:ea typeface="Calibri"/>
                        </a:rPr>
                        <a:t>...and </a:t>
                      </a:r>
                    </a:p>
                    <a:p>
                      <a:pPr marL="0" marR="0">
                        <a:lnSpc>
                          <a:spcPct val="115000"/>
                        </a:lnSpc>
                        <a:spcBef>
                          <a:spcPts val="0"/>
                        </a:spcBef>
                        <a:spcAft>
                          <a:spcPts val="0"/>
                        </a:spcAft>
                      </a:pPr>
                      <a:r>
                        <a:rPr lang="en-US" sz="1600" dirty="0">
                          <a:latin typeface="Times New Roman"/>
                          <a:ea typeface="Calibri"/>
                        </a:rPr>
                        <a:t>Uses a variety of methods for communication with all students.</a:t>
                      </a:r>
                    </a:p>
                    <a:p>
                      <a:pPr marL="0" marR="0">
                        <a:lnSpc>
                          <a:spcPct val="115000"/>
                        </a:lnSpc>
                        <a:spcBef>
                          <a:spcPts val="0"/>
                        </a:spcBef>
                        <a:spcAft>
                          <a:spcPts val="0"/>
                        </a:spcAft>
                      </a:pPr>
                      <a:r>
                        <a:rPr lang="en-US" sz="1600" dirty="0">
                          <a:latin typeface="Times New Roman"/>
                          <a:ea typeface="Calibri"/>
                        </a:rPr>
                        <a:t>Consistently encourages and supports students to articulate thoughts and ideas clearly and effectively.</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r>
              <a:tr h="1399949">
                <a:tc>
                  <a:txBody>
                    <a:bodyPr/>
                    <a:lstStyle/>
                    <a:p>
                      <a:pPr marL="0" marR="0">
                        <a:lnSpc>
                          <a:spcPct val="115000"/>
                        </a:lnSpc>
                        <a:spcBef>
                          <a:spcPts val="0"/>
                        </a:spcBef>
                        <a:spcAft>
                          <a:spcPts val="1000"/>
                        </a:spcAft>
                      </a:pPr>
                      <a:r>
                        <a:rPr lang="en-US" sz="1600" b="1" dirty="0">
                          <a:latin typeface="Times New Roman"/>
                          <a:ea typeface="Calibri"/>
                        </a:rPr>
                        <a:t>Accomplished </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c>
                  <a:txBody>
                    <a:bodyPr/>
                    <a:lstStyle/>
                    <a:p>
                      <a:pPr marL="0" marR="0">
                        <a:lnSpc>
                          <a:spcPct val="115000"/>
                        </a:lnSpc>
                        <a:spcBef>
                          <a:spcPts val="0"/>
                        </a:spcBef>
                        <a:spcAft>
                          <a:spcPts val="0"/>
                        </a:spcAft>
                      </a:pPr>
                      <a:r>
                        <a:rPr lang="en-US" sz="1600" dirty="0">
                          <a:latin typeface="Times New Roman"/>
                          <a:ea typeface="Calibri"/>
                        </a:rPr>
                        <a:t>...and</a:t>
                      </a:r>
                    </a:p>
                    <a:p>
                      <a:pPr marL="0" marR="0">
                        <a:lnSpc>
                          <a:spcPct val="115000"/>
                        </a:lnSpc>
                        <a:spcBef>
                          <a:spcPts val="0"/>
                        </a:spcBef>
                        <a:spcAft>
                          <a:spcPts val="0"/>
                        </a:spcAft>
                      </a:pPr>
                      <a:r>
                        <a:rPr lang="en-US" sz="1600" dirty="0">
                          <a:latin typeface="Times New Roman"/>
                          <a:ea typeface="Calibri"/>
                        </a:rPr>
                        <a:t>Creates a variety of methods to communicate with all students.</a:t>
                      </a:r>
                    </a:p>
                    <a:p>
                      <a:pPr marL="0" marR="0">
                        <a:lnSpc>
                          <a:spcPct val="115000"/>
                        </a:lnSpc>
                        <a:spcBef>
                          <a:spcPts val="0"/>
                        </a:spcBef>
                        <a:spcAft>
                          <a:spcPts val="0"/>
                        </a:spcAft>
                      </a:pPr>
                      <a:r>
                        <a:rPr lang="en-US" sz="1600" dirty="0">
                          <a:latin typeface="Times New Roman"/>
                          <a:ea typeface="Calibri"/>
                        </a:rPr>
                        <a:t>Establishes classroom practices, which encourage all students to develop effective communication skills.</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r>
              <a:tr h="1679199">
                <a:tc>
                  <a:txBody>
                    <a:bodyPr/>
                    <a:lstStyle/>
                    <a:p>
                      <a:pPr marL="0" marR="0">
                        <a:lnSpc>
                          <a:spcPct val="115000"/>
                        </a:lnSpc>
                        <a:spcBef>
                          <a:spcPts val="0"/>
                        </a:spcBef>
                        <a:spcAft>
                          <a:spcPts val="1000"/>
                        </a:spcAft>
                      </a:pPr>
                      <a:r>
                        <a:rPr lang="en-US" sz="1600" b="1" dirty="0">
                          <a:latin typeface="Times New Roman"/>
                          <a:ea typeface="Calibri"/>
                        </a:rPr>
                        <a:t>Distinguished </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c>
                  <a:txBody>
                    <a:bodyPr/>
                    <a:lstStyle/>
                    <a:p>
                      <a:pPr marL="0" marR="0">
                        <a:lnSpc>
                          <a:spcPct val="115000"/>
                        </a:lnSpc>
                        <a:spcBef>
                          <a:spcPts val="0"/>
                        </a:spcBef>
                        <a:spcAft>
                          <a:spcPts val="0"/>
                        </a:spcAft>
                      </a:pPr>
                      <a:r>
                        <a:rPr lang="en-US" sz="1600" dirty="0">
                          <a:latin typeface="Times New Roman"/>
                          <a:ea typeface="Calibri"/>
                        </a:rPr>
                        <a:t>...and </a:t>
                      </a:r>
                    </a:p>
                    <a:p>
                      <a:pPr marL="0" marR="0">
                        <a:lnSpc>
                          <a:spcPct val="115000"/>
                        </a:lnSpc>
                        <a:spcBef>
                          <a:spcPts val="0"/>
                        </a:spcBef>
                        <a:spcAft>
                          <a:spcPts val="0"/>
                        </a:spcAft>
                      </a:pPr>
                      <a:r>
                        <a:rPr lang="en-US" sz="1600" dirty="0">
                          <a:latin typeface="Times New Roman"/>
                          <a:ea typeface="Calibri"/>
                        </a:rPr>
                        <a:t>Anticipates possible student misunderstandings and proactively develops teaching techniques to mitigate concerns.</a:t>
                      </a:r>
                    </a:p>
                    <a:p>
                      <a:pPr marL="0" marR="0">
                        <a:lnSpc>
                          <a:spcPct val="115000"/>
                        </a:lnSpc>
                        <a:spcBef>
                          <a:spcPts val="0"/>
                        </a:spcBef>
                        <a:spcAft>
                          <a:spcPts val="0"/>
                        </a:spcAft>
                      </a:pPr>
                      <a:r>
                        <a:rPr lang="en-US" sz="1600" dirty="0">
                          <a:latin typeface="Times New Roman"/>
                          <a:ea typeface="Calibri"/>
                        </a:rPr>
                        <a:t>Establishes school-wide and grade appropriate vehicles to encourage students throughout the school to develop effective communication skills.</a:t>
                      </a:r>
                    </a:p>
                  </a:txBody>
                  <a:tcPr marL="65230" marR="65230" marT="32615" marB="3261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DEF"/>
                    </a:solidFill>
                  </a:tcPr>
                </a:tc>
              </a:tr>
            </a:tbl>
          </a:graphicData>
        </a:graphic>
      </p:graphicFrame>
      <p:sp>
        <p:nvSpPr>
          <p:cNvPr id="7" name="Rectangle 6"/>
          <p:cNvSpPr/>
          <p:nvPr/>
        </p:nvSpPr>
        <p:spPr>
          <a:xfrm>
            <a:off x="5562600" y="6396335"/>
            <a:ext cx="3405676" cy="461665"/>
          </a:xfrm>
          <a:prstGeom prst="rect">
            <a:avLst/>
          </a:prstGeom>
        </p:spPr>
        <p:txBody>
          <a:bodyPr wrap="none">
            <a:spAutoFit/>
          </a:bodyPr>
          <a:lstStyle/>
          <a:p>
            <a:pPr algn="ctr"/>
            <a:r>
              <a:rPr lang="en-US" dirty="0" smtClean="0">
                <a:solidFill>
                  <a:srgbClr val="6185AB"/>
                </a:solidFill>
              </a:rPr>
              <a:t>Standard IV, Element G</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pPr marL="0" marR="0">
              <a:lnSpc>
                <a:spcPct val="115000"/>
              </a:lnSpc>
              <a:spcBef>
                <a:spcPts val="0"/>
              </a:spcBef>
              <a:spcAft>
                <a:spcPts val="0"/>
              </a:spcAft>
            </a:pPr>
            <a:r>
              <a:rPr lang="en-US" sz="3200" dirty="0" smtClean="0">
                <a:latin typeface="Times New Roman"/>
                <a:ea typeface="Calibri"/>
              </a:rPr>
              <a:t>Demonstrates the ability to effectively communicate with students.</a:t>
            </a:r>
          </a:p>
          <a:p>
            <a:pPr marL="0" marR="0">
              <a:lnSpc>
                <a:spcPct val="115000"/>
              </a:lnSpc>
              <a:spcBef>
                <a:spcPts val="0"/>
              </a:spcBef>
              <a:spcAft>
                <a:spcPts val="0"/>
              </a:spcAft>
            </a:pPr>
            <a:r>
              <a:rPr lang="en-US" sz="3200" dirty="0" smtClean="0">
                <a:latin typeface="Times New Roman"/>
                <a:ea typeface="Calibri"/>
              </a:rPr>
              <a:t>Provides opportunities for students to articulate thoughts and ideas.</a:t>
            </a:r>
            <a:endParaRPr lang="en-US" sz="3200" dirty="0">
              <a:latin typeface="Times New Roman"/>
              <a:ea typeface="Calibri"/>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G</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01000" cy="990600"/>
          </a:xfrm>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pPr marL="0" indent="0" fontAlgn="auto">
              <a:spcBef>
                <a:spcPts val="0"/>
              </a:spcBef>
              <a:spcAft>
                <a:spcPts val="0"/>
              </a:spcAft>
              <a:buNone/>
              <a:defRPr/>
            </a:pPr>
            <a:endParaRPr lang="en-US" sz="2800" dirty="0" smtClean="0">
              <a:solidFill>
                <a:srgbClr val="000000"/>
              </a:solidFill>
            </a:endParaRPr>
          </a:p>
          <a:p>
            <a:pPr marL="0" marR="0">
              <a:lnSpc>
                <a:spcPct val="115000"/>
              </a:lnSpc>
              <a:spcBef>
                <a:spcPts val="0"/>
              </a:spcBef>
              <a:spcAft>
                <a:spcPts val="0"/>
              </a:spcAft>
            </a:pPr>
            <a:r>
              <a:rPr lang="en-US" sz="2800" dirty="0" smtClean="0">
                <a:latin typeface="Times New Roman"/>
                <a:ea typeface="Calibri"/>
              </a:rPr>
              <a:t>Uses a variety of methods for communication with all students.</a:t>
            </a:r>
          </a:p>
          <a:p>
            <a:pPr marL="0" marR="0">
              <a:lnSpc>
                <a:spcPct val="115000"/>
              </a:lnSpc>
              <a:spcBef>
                <a:spcPts val="0"/>
              </a:spcBef>
              <a:spcAft>
                <a:spcPts val="0"/>
              </a:spcAft>
            </a:pPr>
            <a:r>
              <a:rPr lang="en-US" sz="2800" dirty="0" smtClean="0">
                <a:latin typeface="Times New Roman"/>
                <a:ea typeface="Calibri"/>
              </a:rPr>
              <a:t>Consistently encourages and supports students to articulate thoughts and ideas clearly and effectively.</a:t>
            </a: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pPr>
              <a:buNone/>
            </a:pPr>
            <a:endParaRPr lang="en-US" sz="2800" b="1" dirty="0" smtClean="0">
              <a:latin typeface="Times New Roman"/>
              <a:ea typeface="Calibri"/>
              <a:cs typeface="Times New Roman"/>
            </a:endParaRPr>
          </a:p>
          <a:p>
            <a:pPr marL="0" marR="0">
              <a:lnSpc>
                <a:spcPct val="115000"/>
              </a:lnSpc>
              <a:spcBef>
                <a:spcPts val="0"/>
              </a:spcBef>
              <a:spcAft>
                <a:spcPts val="0"/>
              </a:spcAft>
            </a:pPr>
            <a:r>
              <a:rPr lang="en-US" sz="2800" dirty="0" smtClean="0">
                <a:latin typeface="Times New Roman"/>
                <a:ea typeface="Calibri"/>
              </a:rPr>
              <a:t>Creates a variety of methods to communicate with all students.</a:t>
            </a:r>
          </a:p>
          <a:p>
            <a:pPr marL="0" marR="0">
              <a:lnSpc>
                <a:spcPct val="115000"/>
              </a:lnSpc>
              <a:spcBef>
                <a:spcPts val="0"/>
              </a:spcBef>
              <a:spcAft>
                <a:spcPts val="0"/>
              </a:spcAft>
            </a:pPr>
            <a:r>
              <a:rPr lang="en-US" sz="2800" dirty="0" smtClean="0">
                <a:latin typeface="Times New Roman"/>
                <a:ea typeface="Calibri"/>
              </a:rPr>
              <a:t>Establishes classroom practices, which encourage all students to develop effective communication skills.</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D</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look in the mirror…</a:t>
            </a:r>
            <a:endParaRPr lang="en-US" dirty="0"/>
          </a:p>
        </p:txBody>
      </p:sp>
      <p:sp>
        <p:nvSpPr>
          <p:cNvPr id="4" name="Content Placeholder 3"/>
          <p:cNvSpPr>
            <a:spLocks noGrp="1"/>
          </p:cNvSpPr>
          <p:nvPr>
            <p:ph idx="1"/>
          </p:nvPr>
        </p:nvSpPr>
        <p:spPr>
          <a:xfrm>
            <a:off x="685800" y="1219200"/>
            <a:ext cx="7772400" cy="4876800"/>
          </a:xfrm>
        </p:spPr>
        <p:txBody>
          <a:bodyPr/>
          <a:lstStyle/>
          <a:p>
            <a:pPr>
              <a:buNone/>
            </a:pPr>
            <a:r>
              <a:rPr lang="en-US" sz="1400" dirty="0" smtClean="0">
                <a:solidFill>
                  <a:srgbClr val="FF0000"/>
                </a:solidFill>
              </a:rPr>
              <a:t>                                (Need graphic in background to depict audio)</a:t>
            </a:r>
          </a:p>
          <a:p>
            <a:pPr>
              <a:buNone/>
            </a:pPr>
            <a:r>
              <a:rPr lang="en-US" b="1" dirty="0" smtClean="0"/>
              <a:t>In my classroom, how well do I…</a:t>
            </a:r>
            <a:endParaRPr lang="en-US" dirty="0" smtClean="0"/>
          </a:p>
          <a:p>
            <a:r>
              <a:rPr lang="en-US" dirty="0" smtClean="0"/>
              <a:t>Know how students think and learn? </a:t>
            </a:r>
          </a:p>
          <a:p>
            <a:r>
              <a:rPr lang="en-US" dirty="0" smtClean="0"/>
              <a:t>Understand the influences on student learning?</a:t>
            </a:r>
          </a:p>
          <a:p>
            <a:r>
              <a:rPr lang="en-US" dirty="0" smtClean="0"/>
              <a:t>Differentiate instruction?</a:t>
            </a:r>
          </a:p>
          <a:p>
            <a:r>
              <a:rPr lang="en-US" dirty="0" smtClean="0"/>
              <a:t>Keep abreast of evolving research?</a:t>
            </a:r>
          </a:p>
          <a:p>
            <a:r>
              <a:rPr lang="en-US" dirty="0" smtClean="0"/>
              <a:t>Adapt resources to address the strengths and weaknesses of students?</a:t>
            </a:r>
          </a:p>
          <a:p>
            <a:endParaRPr lang="en-US" dirty="0"/>
          </a:p>
        </p:txBody>
      </p:sp>
      <p:sp>
        <p:nvSpPr>
          <p:cNvPr id="5" name="Rectangle 4"/>
          <p:cNvSpPr/>
          <p:nvPr/>
        </p:nvSpPr>
        <p:spPr>
          <a:xfrm>
            <a:off x="5780484" y="6396335"/>
            <a:ext cx="3355021" cy="461665"/>
          </a:xfrm>
          <a:prstGeom prst="rect">
            <a:avLst/>
          </a:prstGeom>
        </p:spPr>
        <p:txBody>
          <a:bodyPr wrap="none">
            <a:spAutoFit/>
          </a:bodyPr>
          <a:lstStyle/>
          <a:p>
            <a:pPr algn="ctr"/>
            <a:r>
              <a:rPr lang="en-US" dirty="0" smtClean="0">
                <a:solidFill>
                  <a:srgbClr val="6185AB"/>
                </a:solidFill>
              </a:rPr>
              <a:t>Standard IV, Element A</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219200"/>
            <a:ext cx="7772400" cy="4495800"/>
          </a:xfrm>
        </p:spPr>
        <p:txBody>
          <a:bodyPr/>
          <a:lstStyle/>
          <a:p>
            <a:pPr>
              <a:buNone/>
            </a:pPr>
            <a:r>
              <a:rPr lang="en-US" sz="2800" b="1" dirty="0" smtClean="0">
                <a:latin typeface="Times New Roman"/>
                <a:ea typeface="Calibri"/>
                <a:cs typeface="Times New Roman"/>
              </a:rPr>
              <a:t>Meets </a:t>
            </a:r>
            <a:r>
              <a:rPr lang="en-US" sz="2800" b="1" dirty="0" smtClean="0">
                <a:latin typeface="Times New Roman"/>
                <a:ea typeface="Calibri"/>
                <a:cs typeface="Times New Roman"/>
              </a:rPr>
              <a:t>all of the indicators listed under developing, proficient, and accomplished, and…</a:t>
            </a:r>
          </a:p>
          <a:p>
            <a:pPr>
              <a:buNone/>
            </a:pPr>
            <a:endParaRPr lang="en-US" sz="1800" b="1" dirty="0" smtClean="0">
              <a:latin typeface="Times New Roman"/>
              <a:ea typeface="Calibri"/>
              <a:cs typeface="Times New Roman"/>
            </a:endParaRPr>
          </a:p>
          <a:p>
            <a:pPr marL="0" marR="0">
              <a:lnSpc>
                <a:spcPct val="115000"/>
              </a:lnSpc>
              <a:spcBef>
                <a:spcPts val="0"/>
              </a:spcBef>
              <a:spcAft>
                <a:spcPts val="0"/>
              </a:spcAft>
            </a:pPr>
            <a:r>
              <a:rPr lang="en-US" sz="2800" dirty="0" smtClean="0">
                <a:latin typeface="Times New Roman"/>
                <a:ea typeface="Calibri"/>
              </a:rPr>
              <a:t>Anticipates possible student misunderstandings and proactively develops teaching techniques to mitigate concerns.</a:t>
            </a:r>
          </a:p>
          <a:p>
            <a:pPr marL="0" marR="0">
              <a:lnSpc>
                <a:spcPct val="115000"/>
              </a:lnSpc>
              <a:spcBef>
                <a:spcPts val="0"/>
              </a:spcBef>
              <a:spcAft>
                <a:spcPts val="0"/>
              </a:spcAft>
            </a:pPr>
            <a:r>
              <a:rPr lang="en-US" sz="2800" dirty="0" smtClean="0">
                <a:latin typeface="Times New Roman"/>
                <a:ea typeface="Calibri"/>
              </a:rPr>
              <a:t>Establishes school-wide and grade appropriate vehicles to encourage students throughout the school to develop effective communication skills.</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G</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future employer says…</a:t>
            </a:r>
            <a:endParaRPr lang="en-US" dirty="0"/>
          </a:p>
        </p:txBody>
      </p:sp>
      <p:sp>
        <p:nvSpPr>
          <p:cNvPr id="3" name="Content Placeholder 2"/>
          <p:cNvSpPr>
            <a:spLocks noGrp="1"/>
          </p:cNvSpPr>
          <p:nvPr>
            <p:ph idx="1"/>
          </p:nvPr>
        </p:nvSpPr>
        <p:spPr/>
        <p:txBody>
          <a:bodyPr/>
          <a:lstStyle/>
          <a:p>
            <a:r>
              <a:rPr lang="en-US" dirty="0" smtClean="0"/>
              <a:t>Maybe a video clip from business/industry addressing importance of students having ‘soft skill’ development (verbal &amp; nonverbal communication)</a:t>
            </a:r>
            <a:endParaRPr lang="en-US" dirty="0"/>
          </a:p>
        </p:txBody>
      </p:sp>
      <p:sp>
        <p:nvSpPr>
          <p:cNvPr id="4" name="Rectangle 3"/>
          <p:cNvSpPr/>
          <p:nvPr/>
        </p:nvSpPr>
        <p:spPr>
          <a:xfrm>
            <a:off x="5486400" y="6396335"/>
            <a:ext cx="3405676" cy="461665"/>
          </a:xfrm>
          <a:prstGeom prst="rect">
            <a:avLst/>
          </a:prstGeom>
        </p:spPr>
        <p:txBody>
          <a:bodyPr wrap="none">
            <a:spAutoFit/>
          </a:bodyPr>
          <a:lstStyle/>
          <a:p>
            <a:pPr algn="ctr"/>
            <a:r>
              <a:rPr lang="en-US" dirty="0" smtClean="0">
                <a:solidFill>
                  <a:srgbClr val="6185AB"/>
                </a:solidFill>
              </a:rPr>
              <a:t>Standard IV, Element G</a:t>
            </a:r>
            <a:endParaRPr lang="en-US" dirty="0">
              <a:solidFill>
                <a:srgbClr val="6185AB"/>
              </a:solidFill>
            </a:endParaRPr>
          </a:p>
        </p:txBody>
      </p:sp>
      <p:pic>
        <p:nvPicPr>
          <p:cNvPr id="36865" name="Picture 1" descr="C:\Users\jgardner\AppData\Local\Microsoft\Windows\Temporary Internet Files\Content.IE5\YURNWM11\MP900316806[1].jpg"/>
          <p:cNvPicPr>
            <a:picLocks noChangeAspect="1" noChangeArrowheads="1"/>
          </p:cNvPicPr>
          <p:nvPr/>
        </p:nvPicPr>
        <p:blipFill>
          <a:blip r:embed="rId3" cstate="print"/>
          <a:srcRect/>
          <a:stretch>
            <a:fillRect/>
          </a:stretch>
        </p:blipFill>
        <p:spPr bwMode="auto">
          <a:xfrm>
            <a:off x="3276600" y="3476244"/>
            <a:ext cx="3124200" cy="2061972"/>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990600"/>
          </a:xfrm>
        </p:spPr>
        <p:txBody>
          <a:bodyPr/>
          <a:lstStyle/>
          <a:p>
            <a:pPr algn="ctr"/>
            <a:r>
              <a:rPr lang="en-US" sz="2800" dirty="0" smtClean="0"/>
              <a:t>Element H:</a:t>
            </a:r>
            <a:br>
              <a:rPr lang="en-US" sz="2800" dirty="0" smtClean="0"/>
            </a:br>
            <a:r>
              <a:rPr lang="en-US" sz="2800" dirty="0" smtClean="0"/>
              <a:t>Teachers use a variety of methods to assess what each student has learned.</a:t>
            </a:r>
            <a:r>
              <a:rPr lang="en-US" sz="4000" dirty="0" smtClean="0"/>
              <a:t/>
            </a:r>
            <a:br>
              <a:rPr lang="en-US" sz="4000" dirty="0" smtClean="0"/>
            </a:br>
            <a:endParaRPr lang="en-US" dirty="0"/>
          </a:p>
        </p:txBody>
      </p:sp>
      <p:sp>
        <p:nvSpPr>
          <p:cNvPr id="3" name="Content Placeholder 2"/>
          <p:cNvSpPr>
            <a:spLocks noGrp="1"/>
          </p:cNvSpPr>
          <p:nvPr>
            <p:ph idx="1"/>
          </p:nvPr>
        </p:nvSpPr>
        <p:spPr/>
        <p:txBody>
          <a:bodyPr/>
          <a:lstStyle/>
          <a:p>
            <a:r>
              <a:rPr lang="en-US" dirty="0" smtClean="0"/>
              <a:t>Maybe a video clip from business/industry addressing importance of students having ‘soft skill’ development (verbal &amp; nonverbal communication)</a:t>
            </a:r>
            <a:endParaRPr lang="en-US" dirty="0"/>
          </a:p>
        </p:txBody>
      </p:sp>
      <p:sp>
        <p:nvSpPr>
          <p:cNvPr id="4" name="Rectangle 3"/>
          <p:cNvSpPr/>
          <p:nvPr/>
        </p:nvSpPr>
        <p:spPr>
          <a:xfrm>
            <a:off x="5494415" y="6396335"/>
            <a:ext cx="3389646"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H</a:t>
            </a:r>
            <a:endParaRPr lang="en-US" dirty="0">
              <a:solidFill>
                <a:srgbClr val="6185AB"/>
              </a:solidFill>
            </a:endParaRPr>
          </a:p>
        </p:txBody>
      </p:sp>
      <p:pic>
        <p:nvPicPr>
          <p:cNvPr id="143362" name="Picture 2" descr="C:\Users\jgardner\AppData\Local\Microsoft\Windows\Temporary Internet Files\Content.IE5\VU8A4R9C\MP900426563[1].jpg"/>
          <p:cNvPicPr>
            <a:picLocks noChangeAspect="1" noChangeArrowheads="1"/>
          </p:cNvPicPr>
          <p:nvPr/>
        </p:nvPicPr>
        <p:blipFill>
          <a:blip r:embed="rId3" cstate="print"/>
          <a:srcRect/>
          <a:stretch>
            <a:fillRect/>
          </a:stretch>
        </p:blipFill>
        <p:spPr bwMode="auto">
          <a:xfrm>
            <a:off x="228600" y="3505200"/>
            <a:ext cx="2667000" cy="2667000"/>
          </a:xfrm>
          <a:prstGeom prst="rect">
            <a:avLst/>
          </a:prstGeom>
          <a:noFill/>
        </p:spPr>
      </p:pic>
      <p:pic>
        <p:nvPicPr>
          <p:cNvPr id="143363" name="Picture 3" descr="C:\Users\jgardner\AppData\Local\Microsoft\Windows\Temporary Internet Files\Content.IE5\YURNWM11\MP900408982[1].jpg"/>
          <p:cNvPicPr>
            <a:picLocks noChangeAspect="1" noChangeArrowheads="1"/>
          </p:cNvPicPr>
          <p:nvPr/>
        </p:nvPicPr>
        <p:blipFill>
          <a:blip r:embed="rId4" cstate="print"/>
          <a:srcRect/>
          <a:stretch>
            <a:fillRect/>
          </a:stretch>
        </p:blipFill>
        <p:spPr bwMode="auto">
          <a:xfrm>
            <a:off x="3352800" y="3505200"/>
            <a:ext cx="2667000" cy="2667000"/>
          </a:xfrm>
          <a:prstGeom prst="rect">
            <a:avLst/>
          </a:prstGeom>
          <a:noFill/>
        </p:spPr>
      </p:pic>
      <p:pic>
        <p:nvPicPr>
          <p:cNvPr id="143368" name="Picture 8" descr="C:\Users\jgardner\AppData\Local\Microsoft\Windows\Temporary Internet Files\Content.IE5\XOGI1GDA\MP900439520[1].jpg"/>
          <p:cNvPicPr>
            <a:picLocks noChangeAspect="1" noChangeArrowheads="1"/>
          </p:cNvPicPr>
          <p:nvPr/>
        </p:nvPicPr>
        <p:blipFill>
          <a:blip r:embed="rId5" cstate="print"/>
          <a:srcRect/>
          <a:stretch>
            <a:fillRect/>
          </a:stretch>
        </p:blipFill>
        <p:spPr bwMode="auto">
          <a:xfrm>
            <a:off x="6173184" y="3886200"/>
            <a:ext cx="2970816" cy="2200656"/>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well do I…</a:t>
            </a:r>
            <a:endParaRPr lang="en-US" dirty="0"/>
          </a:p>
        </p:txBody>
      </p:sp>
      <p:graphicFrame>
        <p:nvGraphicFramePr>
          <p:cNvPr id="4" name="Table 3"/>
          <p:cNvGraphicFramePr>
            <a:graphicFrameLocks noGrp="1"/>
          </p:cNvGraphicFramePr>
          <p:nvPr/>
        </p:nvGraphicFramePr>
        <p:xfrm>
          <a:off x="457200" y="1752600"/>
          <a:ext cx="8305800" cy="3810000"/>
        </p:xfrm>
        <a:graphic>
          <a:graphicData uri="http://schemas.openxmlformats.org/drawingml/2006/table">
            <a:tbl>
              <a:tblPr/>
              <a:tblGrid>
                <a:gridCol w="5164216"/>
                <a:gridCol w="814485"/>
                <a:gridCol w="756307"/>
                <a:gridCol w="814485"/>
                <a:gridCol w="756307"/>
              </a:tblGrid>
              <a:tr h="1074726">
                <a:tc>
                  <a:txBody>
                    <a:bodyPr/>
                    <a:lstStyle/>
                    <a:p>
                      <a:pPr marL="0" marR="0">
                        <a:lnSpc>
                          <a:spcPct val="115000"/>
                        </a:lnSpc>
                        <a:spcBef>
                          <a:spcPts val="0"/>
                        </a:spcBef>
                        <a:spcAft>
                          <a:spcPts val="1000"/>
                        </a:spcAft>
                      </a:pPr>
                      <a:r>
                        <a:rPr lang="en-US" sz="2000" b="1" dirty="0">
                          <a:latin typeface="Times New Roman"/>
                          <a:ea typeface="Calibri"/>
                        </a:rPr>
                        <a:t>Use multiple indicators, both formative and summative, to evaluate student progress?</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1</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2</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3</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4</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r>
              <a:tr h="1139136">
                <a:tc>
                  <a:txBody>
                    <a:bodyPr/>
                    <a:lstStyle/>
                    <a:p>
                      <a:pPr marL="0" marR="0">
                        <a:lnSpc>
                          <a:spcPct val="115000"/>
                        </a:lnSpc>
                        <a:spcBef>
                          <a:spcPts val="0"/>
                        </a:spcBef>
                        <a:spcAft>
                          <a:spcPts val="1000"/>
                        </a:spcAft>
                      </a:pPr>
                      <a:r>
                        <a:rPr lang="en-US" sz="2000" b="1" dirty="0">
                          <a:latin typeface="Times New Roman"/>
                          <a:ea typeface="Calibri"/>
                        </a:rPr>
                        <a:t>Provide opportunities and tools for student self-assessment? </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1</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2</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3</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a:latin typeface="Times New Roman"/>
                          <a:ea typeface="Calibri"/>
                        </a:rPr>
                        <a:t>4</a:t>
                      </a:r>
                      <a:endParaRPr lang="en-US" sz="200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r>
              <a:tr h="1596138">
                <a:tc>
                  <a:txBody>
                    <a:bodyPr/>
                    <a:lstStyle/>
                    <a:p>
                      <a:pPr marL="0" marR="0">
                        <a:lnSpc>
                          <a:spcPct val="115000"/>
                        </a:lnSpc>
                        <a:spcBef>
                          <a:spcPts val="0"/>
                        </a:spcBef>
                        <a:spcAft>
                          <a:spcPts val="1000"/>
                        </a:spcAft>
                      </a:pPr>
                      <a:r>
                        <a:rPr lang="en-US" sz="2000" b="1" dirty="0">
                          <a:latin typeface="Times New Roman"/>
                          <a:ea typeface="Calibri"/>
                        </a:rPr>
                        <a:t>Use 21</a:t>
                      </a:r>
                      <a:r>
                        <a:rPr lang="en-US" sz="2000" b="1" baseline="30000" dirty="0">
                          <a:latin typeface="Times New Roman"/>
                          <a:ea typeface="Calibri"/>
                        </a:rPr>
                        <a:t>st</a:t>
                      </a:r>
                      <a:r>
                        <a:rPr lang="en-US" sz="2000" b="1" dirty="0">
                          <a:latin typeface="Times New Roman"/>
                          <a:ea typeface="Calibri"/>
                        </a:rPr>
                        <a:t> Century assessment systems to inform instruction and demonstrate evidence of students' 21st Century knowledge, skills, performance, and dispositions?</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dirty="0">
                          <a:latin typeface="Times New Roman"/>
                          <a:ea typeface="Calibri"/>
                        </a:rPr>
                        <a:t>1</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dirty="0">
                          <a:latin typeface="Times New Roman"/>
                          <a:ea typeface="Calibri"/>
                        </a:rPr>
                        <a:t>2</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dirty="0">
                          <a:latin typeface="Times New Roman"/>
                          <a:ea typeface="Calibri"/>
                        </a:rPr>
                        <a:t>3</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1000"/>
                        </a:spcAft>
                      </a:pPr>
                      <a:r>
                        <a:rPr lang="en-US" sz="2000" b="1" dirty="0">
                          <a:latin typeface="Times New Roman"/>
                          <a:ea typeface="Calibri"/>
                        </a:rPr>
                        <a:t>4</a:t>
                      </a:r>
                      <a:endParaRPr lang="en-US" sz="2000" dirty="0">
                        <a:latin typeface="Times New Roman"/>
                        <a:ea typeface="Calibri"/>
                      </a:endParaRPr>
                    </a:p>
                  </a:txBody>
                  <a:tcPr marL="68318" marR="68318" marT="34159" marB="341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BE5F1"/>
                    </a:solidFill>
                  </a:tcPr>
                </a:tc>
              </a:tr>
            </a:tbl>
          </a:graphicData>
        </a:graphic>
      </p:graphicFrame>
      <p:sp>
        <p:nvSpPr>
          <p:cNvPr id="7" name="Rectangle 6"/>
          <p:cNvSpPr/>
          <p:nvPr/>
        </p:nvSpPr>
        <p:spPr>
          <a:xfrm>
            <a:off x="5418215" y="6396335"/>
            <a:ext cx="3389646"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H</a:t>
            </a:r>
            <a:endParaRPr lang="en-US" dirty="0">
              <a:solidFill>
                <a:srgbClr val="6185AB"/>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838200"/>
          </a:xfrm>
        </p:spPr>
        <p:txBody>
          <a:bodyPr/>
          <a:lstStyle/>
          <a:p>
            <a:r>
              <a:rPr lang="en-US" dirty="0" smtClean="0"/>
              <a:t>Standard IV, Element H</a:t>
            </a:r>
            <a:endParaRPr lang="en-US" dirty="0"/>
          </a:p>
        </p:txBody>
      </p:sp>
      <p:graphicFrame>
        <p:nvGraphicFramePr>
          <p:cNvPr id="4" name="Content Placeholder 3"/>
          <p:cNvGraphicFramePr>
            <a:graphicFrameLocks noGrp="1"/>
          </p:cNvGraphicFramePr>
          <p:nvPr>
            <p:ph idx="1"/>
          </p:nvPr>
        </p:nvGraphicFramePr>
        <p:xfrm>
          <a:off x="152400" y="736789"/>
          <a:ext cx="8839200" cy="4942462"/>
        </p:xfrm>
        <a:graphic>
          <a:graphicData uri="http://schemas.openxmlformats.org/drawingml/2006/table">
            <a:tbl>
              <a:tblPr firstRow="1" bandRow="1">
                <a:tableStyleId>{5C22544A-7EE6-4342-B048-85BDC9FD1C3A}</a:tableStyleId>
              </a:tblPr>
              <a:tblGrid>
                <a:gridCol w="1539103"/>
                <a:gridCol w="7300097"/>
              </a:tblGrid>
              <a:tr h="939611">
                <a:tc>
                  <a:txBody>
                    <a:bodyPr/>
                    <a:lstStyle/>
                    <a:p>
                      <a:r>
                        <a:rPr lang="en-US" sz="1600" b="0" dirty="0" smtClean="0">
                          <a:solidFill>
                            <a:schemeClr val="tx1"/>
                          </a:solidFill>
                        </a:rPr>
                        <a:t>Developing</a:t>
                      </a:r>
                      <a:endParaRPr lang="en-US" sz="1600" b="0" dirty="0">
                        <a:solidFill>
                          <a:schemeClr val="tx1"/>
                        </a:solidFill>
                      </a:endParaRPr>
                    </a:p>
                  </a:txBody>
                  <a:tcPr>
                    <a:solidFill>
                      <a:schemeClr val="accent5"/>
                    </a:solidFill>
                  </a:tcPr>
                </a:tc>
                <a:tc>
                  <a:txBody>
                    <a:bodyPr/>
                    <a:lstStyle/>
                    <a:p>
                      <a:pPr>
                        <a:spcBef>
                          <a:spcPts val="0"/>
                        </a:spcBef>
                        <a:spcAft>
                          <a:spcPts val="0"/>
                        </a:spcAft>
                        <a:buFont typeface="Arial" pitchFamily="34" charset="0"/>
                        <a:buChar char="•"/>
                      </a:pPr>
                      <a:r>
                        <a:rPr lang="en-US" sz="1600" b="0" dirty="0" smtClean="0">
                          <a:solidFill>
                            <a:schemeClr val="tx1"/>
                          </a:solidFill>
                        </a:rPr>
                        <a:t>Uses indicators to monitor and evaluate student progress.</a:t>
                      </a:r>
                    </a:p>
                    <a:p>
                      <a:pPr>
                        <a:spcBef>
                          <a:spcPts val="0"/>
                        </a:spcBef>
                        <a:spcAft>
                          <a:spcPts val="0"/>
                        </a:spcAft>
                        <a:buFont typeface="Arial" pitchFamily="34" charset="0"/>
                        <a:buChar char="•"/>
                      </a:pPr>
                      <a:r>
                        <a:rPr lang="en-US" sz="1600" b="0" dirty="0" smtClean="0">
                          <a:solidFill>
                            <a:schemeClr val="tx1"/>
                          </a:solidFill>
                        </a:rPr>
                        <a:t>Assesses students in the attainment of 21st Century knowledge, skills, and dispositions</a:t>
                      </a:r>
                      <a:r>
                        <a:rPr lang="en-US" sz="1600" b="0" dirty="0" smtClean="0">
                          <a:solidFill>
                            <a:schemeClr val="tx1"/>
                          </a:solidFill>
                        </a:rPr>
                        <a:t>.</a:t>
                      </a:r>
                      <a:endParaRPr lang="en-US" sz="1600" b="0" dirty="0" smtClean="0">
                        <a:solidFill>
                          <a:schemeClr val="tx1"/>
                        </a:solidFill>
                      </a:endParaRPr>
                    </a:p>
                  </a:txBody>
                  <a:tcPr>
                    <a:solidFill>
                      <a:schemeClr val="accent5"/>
                    </a:solidFill>
                  </a:tcPr>
                </a:tc>
              </a:tr>
              <a:tr h="1295400">
                <a:tc>
                  <a:txBody>
                    <a:bodyPr/>
                    <a:lstStyle/>
                    <a:p>
                      <a:r>
                        <a:rPr lang="en-US" sz="1600" b="0" dirty="0" smtClean="0">
                          <a:solidFill>
                            <a:schemeClr val="tx1"/>
                          </a:solidFill>
                        </a:rPr>
                        <a:t>Proficient</a:t>
                      </a:r>
                      <a:endParaRPr lang="en-US" sz="1600" b="0" dirty="0">
                        <a:solidFill>
                          <a:schemeClr val="tx1"/>
                        </a:solidFill>
                      </a:endParaRPr>
                    </a:p>
                  </a:txBody>
                  <a:tcPr>
                    <a:solidFill>
                      <a:schemeClr val="accent5"/>
                    </a:solidFill>
                  </a:tcPr>
                </a:tc>
                <a:tc>
                  <a:txBody>
                    <a:bodyPr/>
                    <a:lstStyle/>
                    <a:p>
                      <a:pPr>
                        <a:spcBef>
                          <a:spcPts val="0"/>
                        </a:spcBef>
                        <a:spcAft>
                          <a:spcPts val="0"/>
                        </a:spcAft>
                      </a:pPr>
                      <a:r>
                        <a:rPr lang="en-US" sz="1600" dirty="0" smtClean="0"/>
                        <a:t>...and </a:t>
                      </a:r>
                    </a:p>
                    <a:p>
                      <a:pPr>
                        <a:spcBef>
                          <a:spcPts val="0"/>
                        </a:spcBef>
                        <a:spcAft>
                          <a:spcPts val="0"/>
                        </a:spcAft>
                        <a:buFont typeface="Arial" pitchFamily="34" charset="0"/>
                        <a:buChar char="•"/>
                      </a:pPr>
                      <a:r>
                        <a:rPr lang="en-US" sz="1600" dirty="0" smtClean="0"/>
                        <a:t>Uses multiple indicators, both formative and summative, to monitor and evaluate student progress and to inform instruction</a:t>
                      </a:r>
                      <a:r>
                        <a:rPr lang="en-US" sz="1600" dirty="0" smtClean="0"/>
                        <a:t>.</a:t>
                      </a:r>
                      <a:endParaRPr lang="en-US" sz="1600" dirty="0" smtClean="0"/>
                    </a:p>
                    <a:p>
                      <a:pPr>
                        <a:spcBef>
                          <a:spcPts val="0"/>
                        </a:spcBef>
                        <a:spcAft>
                          <a:spcPts val="0"/>
                        </a:spcAft>
                        <a:buFont typeface="Arial" pitchFamily="34" charset="0"/>
                        <a:buChar char="•"/>
                      </a:pPr>
                      <a:r>
                        <a:rPr lang="en-US" sz="1600" dirty="0" smtClean="0"/>
                        <a:t>Provides evidence that students attain 21st Century knowledge, skills and dispositions</a:t>
                      </a:r>
                      <a:r>
                        <a:rPr lang="en-US" sz="1600" dirty="0" smtClean="0"/>
                        <a:t>.</a:t>
                      </a:r>
                      <a:endParaRPr lang="en-US" sz="1600" dirty="0" smtClean="0"/>
                    </a:p>
                  </a:txBody>
                  <a:tcPr>
                    <a:solidFill>
                      <a:schemeClr val="accent5"/>
                    </a:solidFill>
                  </a:tcPr>
                </a:tc>
              </a:tr>
              <a:tr h="1137731">
                <a:tc>
                  <a:txBody>
                    <a:bodyPr/>
                    <a:lstStyle/>
                    <a:p>
                      <a:r>
                        <a:rPr lang="en-US" sz="1600" b="0" dirty="0" smtClean="0">
                          <a:solidFill>
                            <a:srgbClr val="000000"/>
                          </a:solidFill>
                        </a:rPr>
                        <a:t>Accomplished</a:t>
                      </a:r>
                      <a:endParaRPr lang="en-US" sz="1600" b="0" dirty="0">
                        <a:solidFill>
                          <a:srgbClr val="000000"/>
                        </a:solidFill>
                      </a:endParaRPr>
                    </a:p>
                  </a:txBody>
                  <a:tcPr>
                    <a:solidFill>
                      <a:schemeClr val="accent5"/>
                    </a:solidFill>
                  </a:tcPr>
                </a:tc>
                <a:tc>
                  <a:txBody>
                    <a:bodyPr/>
                    <a:lstStyle/>
                    <a:p>
                      <a:pPr>
                        <a:spcBef>
                          <a:spcPts val="0"/>
                        </a:spcBef>
                        <a:spcAft>
                          <a:spcPts val="0"/>
                        </a:spcAft>
                      </a:pPr>
                      <a:r>
                        <a:rPr lang="en-US" sz="1600" dirty="0" smtClean="0"/>
                        <a:t>...and</a:t>
                      </a:r>
                    </a:p>
                    <a:p>
                      <a:pPr>
                        <a:spcBef>
                          <a:spcPts val="0"/>
                        </a:spcBef>
                        <a:spcAft>
                          <a:spcPts val="0"/>
                        </a:spcAft>
                        <a:buFont typeface="Arial" pitchFamily="34" charset="0"/>
                        <a:buChar char="•"/>
                      </a:pPr>
                      <a:r>
                        <a:rPr lang="en-US" sz="1600" dirty="0" smtClean="0"/>
                        <a:t>Uses the information gained from the assessment activities to improve teaching practice and student learning</a:t>
                      </a:r>
                      <a:r>
                        <a:rPr lang="en-US" sz="1600" dirty="0" smtClean="0"/>
                        <a:t>.</a:t>
                      </a:r>
                      <a:endParaRPr lang="en-US" sz="1600" dirty="0" smtClean="0"/>
                    </a:p>
                    <a:p>
                      <a:pPr>
                        <a:spcBef>
                          <a:spcPts val="0"/>
                        </a:spcBef>
                        <a:spcAft>
                          <a:spcPts val="0"/>
                        </a:spcAft>
                        <a:buFont typeface="Arial" pitchFamily="34" charset="0"/>
                        <a:buChar char="•"/>
                      </a:pPr>
                      <a:r>
                        <a:rPr lang="en-US" sz="1600" dirty="0" smtClean="0"/>
                        <a:t>Provides opportunities for students to assess themselves and others</a:t>
                      </a:r>
                      <a:r>
                        <a:rPr lang="en-US" sz="1600" dirty="0" smtClean="0"/>
                        <a:t>.</a:t>
                      </a:r>
                      <a:endParaRPr lang="en-US" sz="1600" dirty="0" smtClean="0"/>
                    </a:p>
                  </a:txBody>
                  <a:tcPr>
                    <a:solidFill>
                      <a:schemeClr val="accent5"/>
                    </a:solidFill>
                  </a:tcPr>
                </a:tc>
              </a:tr>
              <a:tr h="1529269">
                <a:tc>
                  <a:txBody>
                    <a:bodyPr/>
                    <a:lstStyle/>
                    <a:p>
                      <a:r>
                        <a:rPr lang="en-US" sz="1600" b="0" dirty="0" smtClean="0">
                          <a:solidFill>
                            <a:srgbClr val="000000"/>
                          </a:solidFill>
                        </a:rPr>
                        <a:t>Distinguished</a:t>
                      </a:r>
                      <a:endParaRPr lang="en-US" sz="1600" b="0" dirty="0">
                        <a:solidFill>
                          <a:srgbClr val="000000"/>
                        </a:solidFill>
                      </a:endParaRPr>
                    </a:p>
                  </a:txBody>
                  <a:tcPr>
                    <a:solidFill>
                      <a:schemeClr val="accent5"/>
                    </a:solidFill>
                  </a:tcPr>
                </a:tc>
                <a:tc>
                  <a:txBody>
                    <a:bodyPr/>
                    <a:lstStyle/>
                    <a:p>
                      <a:pPr>
                        <a:spcBef>
                          <a:spcPts val="0"/>
                        </a:spcBef>
                        <a:spcAft>
                          <a:spcPts val="0"/>
                        </a:spcAft>
                      </a:pPr>
                      <a:r>
                        <a:rPr lang="en-US" sz="1600" dirty="0" smtClean="0"/>
                        <a:t>...and </a:t>
                      </a:r>
                    </a:p>
                    <a:p>
                      <a:pPr>
                        <a:spcBef>
                          <a:spcPts val="0"/>
                        </a:spcBef>
                        <a:spcAft>
                          <a:spcPts val="0"/>
                        </a:spcAft>
                        <a:buFont typeface="Arial" pitchFamily="34" charset="0"/>
                        <a:buChar char="•"/>
                      </a:pPr>
                      <a:r>
                        <a:rPr lang="en-US" sz="1600" dirty="0" smtClean="0"/>
                        <a:t>Teaches students and encourages them to use peer and self-assessment feedback to assess their own learning</a:t>
                      </a:r>
                      <a:r>
                        <a:rPr lang="en-US" sz="1600" dirty="0" smtClean="0"/>
                        <a:t>.</a:t>
                      </a:r>
                      <a:endParaRPr lang="en-US" sz="1600" dirty="0" smtClean="0"/>
                    </a:p>
                    <a:p>
                      <a:pPr>
                        <a:spcBef>
                          <a:spcPts val="0"/>
                        </a:spcBef>
                        <a:spcAft>
                          <a:spcPts val="0"/>
                        </a:spcAft>
                        <a:buFont typeface="Arial" pitchFamily="34" charset="0"/>
                        <a:buChar char="•"/>
                      </a:pPr>
                      <a:r>
                        <a:rPr lang="en-US" sz="1600" dirty="0" smtClean="0"/>
                        <a:t>Encourages and guides colleagues to assess 21st Century skills, knowledge, and dispositions and to use the assessment information to adjust their instructional practice</a:t>
                      </a:r>
                      <a:r>
                        <a:rPr lang="en-US" sz="1600" dirty="0" smtClean="0"/>
                        <a:t>.</a:t>
                      </a:r>
                      <a:endParaRPr lang="en-US" sz="1600" dirty="0" smtClean="0"/>
                    </a:p>
                  </a:txBody>
                  <a:tcPr>
                    <a:solidFill>
                      <a:schemeClr val="accent5"/>
                    </a:solidFill>
                  </a:tcPr>
                </a:tc>
              </a:tr>
            </a:tbl>
          </a:graphicData>
        </a:graphic>
      </p:graphicFrame>
      <p:sp>
        <p:nvSpPr>
          <p:cNvPr id="5" name="Rectangle 4"/>
          <p:cNvSpPr/>
          <p:nvPr/>
        </p:nvSpPr>
        <p:spPr>
          <a:xfrm>
            <a:off x="5528135" y="6172200"/>
            <a:ext cx="3474606" cy="461665"/>
          </a:xfrm>
          <a:prstGeom prst="rect">
            <a:avLst/>
          </a:prstGeom>
        </p:spPr>
        <p:txBody>
          <a:bodyPr wrap="none">
            <a:spAutoFit/>
          </a:bodyPr>
          <a:lstStyle/>
          <a:p>
            <a:pPr algn="ctr"/>
            <a:r>
              <a:rPr lang="en-US" dirty="0" smtClean="0">
                <a:solidFill>
                  <a:srgbClr val="6185AB"/>
                </a:solidFill>
              </a:rPr>
              <a:t>Standard IV, Element </a:t>
            </a:r>
            <a:r>
              <a:rPr lang="en-US" dirty="0" smtClean="0">
                <a:solidFill>
                  <a:srgbClr val="6185AB"/>
                </a:solidFill>
              </a:rPr>
              <a:t> H</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pPr>
              <a:spcBef>
                <a:spcPts val="0"/>
              </a:spcBef>
              <a:spcAft>
                <a:spcPts val="0"/>
              </a:spcAft>
              <a:buFont typeface="Arial" pitchFamily="34" charset="0"/>
              <a:buChar char="•"/>
            </a:pPr>
            <a:r>
              <a:rPr lang="en-US" sz="3200" dirty="0" smtClean="0">
                <a:solidFill>
                  <a:schemeClr val="tx1"/>
                </a:solidFill>
              </a:rPr>
              <a:t>Uses </a:t>
            </a:r>
            <a:r>
              <a:rPr lang="en-US" sz="3200" dirty="0" smtClean="0">
                <a:solidFill>
                  <a:schemeClr val="tx1"/>
                </a:solidFill>
              </a:rPr>
              <a:t>indicators </a:t>
            </a:r>
            <a:r>
              <a:rPr lang="en-US" sz="3200" dirty="0" smtClean="0">
                <a:solidFill>
                  <a:schemeClr val="tx1"/>
                </a:solidFill>
              </a:rPr>
              <a:t>to monitor and evaluate student progress.</a:t>
            </a:r>
          </a:p>
          <a:p>
            <a:pPr>
              <a:spcBef>
                <a:spcPts val="0"/>
              </a:spcBef>
              <a:spcAft>
                <a:spcPts val="0"/>
              </a:spcAft>
              <a:buFont typeface="Arial" pitchFamily="34" charset="0"/>
              <a:buChar char="•"/>
            </a:pPr>
            <a:r>
              <a:rPr lang="en-US" sz="3200" dirty="0" smtClean="0">
                <a:solidFill>
                  <a:schemeClr val="tx1"/>
                </a:solidFill>
              </a:rPr>
              <a:t>Assesses students in the attainment of 21st Century knowledge, skills, and dispositions.</a:t>
            </a:r>
            <a:endParaRPr lang="en-US" sz="3200" dirty="0" smtClean="0">
              <a:solidFill>
                <a:schemeClr val="tx1"/>
              </a:solidFill>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H</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01000" cy="990600"/>
          </a:xfrm>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marL="0" indent="0" fontAlgn="auto">
              <a:spcBef>
                <a:spcPts val="0"/>
              </a:spcBef>
              <a:spcAft>
                <a:spcPts val="0"/>
              </a:spcAft>
              <a:buNone/>
              <a:defRPr/>
            </a:pPr>
            <a:endParaRPr lang="en-US" sz="2800" dirty="0" smtClean="0">
              <a:solidFill>
                <a:srgbClr val="000000"/>
              </a:solidFill>
            </a:endParaRPr>
          </a:p>
          <a:p>
            <a:pPr>
              <a:spcBef>
                <a:spcPts val="0"/>
              </a:spcBef>
              <a:spcAft>
                <a:spcPts val="0"/>
              </a:spcAft>
              <a:buFont typeface="Arial" pitchFamily="34" charset="0"/>
              <a:buChar char="•"/>
            </a:pPr>
            <a:r>
              <a:rPr lang="en-US" sz="2800" dirty="0" smtClean="0"/>
              <a:t>Uses multiple indicators, both formative and summative, to monitor and evaluate student progress and to inform instruction.</a:t>
            </a:r>
          </a:p>
          <a:p>
            <a:pPr>
              <a:spcBef>
                <a:spcPts val="0"/>
              </a:spcBef>
              <a:spcAft>
                <a:spcPts val="0"/>
              </a:spcAft>
              <a:buFont typeface="Arial" pitchFamily="34" charset="0"/>
              <a:buChar char="•"/>
            </a:pPr>
            <a:r>
              <a:rPr lang="en-US" sz="2800" dirty="0" smtClean="0"/>
              <a:t>Provides evidence that students attain 21st Century knowledge, skills and dispositions.</a:t>
            </a: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H</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pPr>
              <a:buNone/>
            </a:pPr>
            <a:endParaRPr lang="en-US" sz="2800" b="1" dirty="0" smtClean="0">
              <a:latin typeface="Times New Roman"/>
              <a:ea typeface="Calibri"/>
              <a:cs typeface="Times New Roman"/>
            </a:endParaRPr>
          </a:p>
          <a:p>
            <a:pPr>
              <a:spcBef>
                <a:spcPts val="0"/>
              </a:spcBef>
              <a:spcAft>
                <a:spcPts val="0"/>
              </a:spcAft>
              <a:buFont typeface="Arial" pitchFamily="34" charset="0"/>
              <a:buChar char="•"/>
            </a:pPr>
            <a:r>
              <a:rPr lang="en-US" sz="2800" dirty="0" smtClean="0"/>
              <a:t>Uses the information gained from the assessment activities to improve teaching practice and student learning.</a:t>
            </a:r>
          </a:p>
          <a:p>
            <a:pPr>
              <a:spcBef>
                <a:spcPts val="0"/>
              </a:spcBef>
              <a:spcAft>
                <a:spcPts val="0"/>
              </a:spcAft>
              <a:buFont typeface="Arial" pitchFamily="34" charset="0"/>
              <a:buChar char="•"/>
            </a:pPr>
            <a:r>
              <a:rPr lang="en-US" sz="2800" dirty="0" smtClean="0"/>
              <a:t>Provides opportunities for students to assess themselves and others.</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H</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Distinguished</a:t>
            </a:r>
            <a:endParaRPr lang="en-US" dirty="0"/>
          </a:p>
        </p:txBody>
      </p:sp>
      <p:sp>
        <p:nvSpPr>
          <p:cNvPr id="3" name="Content Placeholder 2"/>
          <p:cNvSpPr>
            <a:spLocks noGrp="1"/>
          </p:cNvSpPr>
          <p:nvPr>
            <p:ph idx="1"/>
          </p:nvPr>
        </p:nvSpPr>
        <p:spPr>
          <a:xfrm>
            <a:off x="685800" y="1219200"/>
            <a:ext cx="8229600" cy="4495800"/>
          </a:xfrm>
        </p:spPr>
        <p:txBody>
          <a:bodyPr/>
          <a:lstStyle/>
          <a:p>
            <a:pPr>
              <a:buNone/>
            </a:pPr>
            <a:r>
              <a:rPr lang="en-US" sz="2800" b="1" dirty="0" smtClean="0">
                <a:latin typeface="Times New Roman"/>
                <a:ea typeface="Calibri"/>
                <a:cs typeface="Times New Roman"/>
              </a:rPr>
              <a:t>Meets </a:t>
            </a:r>
            <a:r>
              <a:rPr lang="en-US" sz="2800" b="1" dirty="0" smtClean="0">
                <a:latin typeface="Times New Roman"/>
                <a:ea typeface="Calibri"/>
                <a:cs typeface="Times New Roman"/>
              </a:rPr>
              <a:t>all of the indicators listed under developing, proficient, and accomplished, and…</a:t>
            </a:r>
          </a:p>
          <a:p>
            <a:pPr>
              <a:buNone/>
            </a:pPr>
            <a:endParaRPr lang="en-US" sz="1400" b="1" dirty="0" smtClean="0">
              <a:latin typeface="Times New Roman"/>
              <a:ea typeface="Calibri"/>
              <a:cs typeface="Times New Roman"/>
            </a:endParaRPr>
          </a:p>
          <a:p>
            <a:pPr>
              <a:spcBef>
                <a:spcPts val="0"/>
              </a:spcBef>
              <a:spcAft>
                <a:spcPts val="0"/>
              </a:spcAft>
              <a:buFont typeface="Arial" pitchFamily="34" charset="0"/>
              <a:buChar char="•"/>
            </a:pPr>
            <a:r>
              <a:rPr lang="en-US" sz="2800" dirty="0" smtClean="0"/>
              <a:t>Teaches students and encourages them to use peer and self-assessment feedback to assess their own learning.</a:t>
            </a:r>
          </a:p>
          <a:p>
            <a:pPr>
              <a:spcBef>
                <a:spcPts val="0"/>
              </a:spcBef>
              <a:spcAft>
                <a:spcPts val="0"/>
              </a:spcAft>
              <a:buFont typeface="Arial" pitchFamily="34" charset="0"/>
              <a:buChar char="•"/>
            </a:pPr>
            <a:r>
              <a:rPr lang="en-US" sz="2800" dirty="0" smtClean="0"/>
              <a:t>Encourages and guides colleagues to assess 21st Century skills, knowledge, and dispositions and to use the assessment information to adjust their instructional practice.</a:t>
            </a:r>
          </a:p>
          <a:p>
            <a:endParaRPr lang="en-US" sz="2400" dirty="0" smtClean="0"/>
          </a:p>
          <a:p>
            <a:endParaRPr lang="en-US" sz="2400" dirty="0" smtClean="0"/>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 </a:t>
            </a:r>
            <a:r>
              <a:rPr lang="en-US" dirty="0" smtClean="0">
                <a:solidFill>
                  <a:srgbClr val="6185AB"/>
                </a:solidFill>
              </a:rPr>
              <a:t>H</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activity</a:t>
            </a:r>
            <a:endParaRPr lang="en-US" dirty="0"/>
          </a:p>
        </p:txBody>
      </p:sp>
      <p:sp>
        <p:nvSpPr>
          <p:cNvPr id="3" name="Content Placeholder 2"/>
          <p:cNvSpPr>
            <a:spLocks noGrp="1"/>
          </p:cNvSpPr>
          <p:nvPr>
            <p:ph idx="1"/>
          </p:nvPr>
        </p:nvSpPr>
        <p:spPr/>
        <p:txBody>
          <a:bodyPr/>
          <a:lstStyle/>
          <a:p>
            <a:r>
              <a:rPr lang="en-US" dirty="0" smtClean="0"/>
              <a:t>Drag and Drop  or Rate activity?</a:t>
            </a:r>
          </a:p>
          <a:p>
            <a:r>
              <a:rPr lang="en-US" dirty="0" smtClean="0"/>
              <a:t>Or borrow NC Falcon activity?</a:t>
            </a:r>
            <a:endParaRPr lang="en-US" dirty="0"/>
          </a:p>
        </p:txBody>
      </p:sp>
      <p:sp>
        <p:nvSpPr>
          <p:cNvPr id="4" name="Rectangle 3"/>
          <p:cNvSpPr/>
          <p:nvPr/>
        </p:nvSpPr>
        <p:spPr>
          <a:xfrm>
            <a:off x="5486400" y="6396335"/>
            <a:ext cx="3474605" cy="461665"/>
          </a:xfrm>
          <a:prstGeom prst="rect">
            <a:avLst/>
          </a:prstGeom>
        </p:spPr>
        <p:txBody>
          <a:bodyPr wrap="none">
            <a:spAutoFit/>
          </a:bodyPr>
          <a:lstStyle/>
          <a:p>
            <a:pPr algn="ctr"/>
            <a:r>
              <a:rPr lang="en-US" dirty="0" smtClean="0">
                <a:solidFill>
                  <a:srgbClr val="6185AB"/>
                </a:solidFill>
              </a:rPr>
              <a:t>Standard IV, Element  H</a:t>
            </a:r>
            <a:endParaRPr lang="en-US" dirty="0">
              <a:solidFill>
                <a:srgbClr val="6185A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04800"/>
          <a:ext cx="8229600" cy="5729794"/>
        </p:xfrm>
        <a:graphic>
          <a:graphicData uri="http://schemas.openxmlformats.org/drawingml/2006/table">
            <a:tbl>
              <a:tblPr firstRow="1" bandRow="1">
                <a:tableStyleId>{5C22544A-7EE6-4342-B048-85BDC9FD1C3A}</a:tableStyleId>
              </a:tblPr>
              <a:tblGrid>
                <a:gridCol w="1694329"/>
                <a:gridCol w="3487271"/>
                <a:gridCol w="3048000"/>
              </a:tblGrid>
              <a:tr h="1064661">
                <a:tc>
                  <a:txBody>
                    <a:bodyPr/>
                    <a:lstStyle/>
                    <a:p>
                      <a:r>
                        <a:rPr lang="en-US" sz="1800" b="0" dirty="0" smtClean="0">
                          <a:solidFill>
                            <a:schemeClr val="tx1"/>
                          </a:solidFill>
                        </a:rPr>
                        <a:t>Developing</a:t>
                      </a:r>
                      <a:endParaRPr lang="en-US" sz="1800" b="0" dirty="0">
                        <a:solidFill>
                          <a:schemeClr val="tx1"/>
                        </a:solidFill>
                      </a:endParaRPr>
                    </a:p>
                  </a:txBody>
                  <a:tcPr>
                    <a:solidFill>
                      <a:schemeClr val="accent5"/>
                    </a:solidFill>
                  </a:tcPr>
                </a:tc>
                <a:tc>
                  <a:txBody>
                    <a:bodyPr/>
                    <a:lstStyle/>
                    <a:p>
                      <a:r>
                        <a:rPr lang="en-US" sz="1100" b="0" dirty="0" smtClean="0">
                          <a:solidFill>
                            <a:srgbClr val="000000"/>
                          </a:solidFill>
                        </a:rPr>
                        <a:t>Understands developmental levels of students and recognizes the need to differentiate instruction.</a:t>
                      </a:r>
                      <a:endParaRPr lang="en-US" sz="1100" b="0" dirty="0">
                        <a:solidFill>
                          <a:srgbClr val="000000"/>
                        </a:solidFill>
                      </a:endParaRPr>
                    </a:p>
                  </a:txBody>
                  <a:tcPr>
                    <a:solidFill>
                      <a:schemeClr val="accent5"/>
                    </a:solidFill>
                  </a:tcPr>
                </a:tc>
                <a:tc>
                  <a:txBody>
                    <a:bodyPr/>
                    <a:lstStyle/>
                    <a:p>
                      <a:r>
                        <a:rPr lang="en-US" sz="1000" b="0" dirty="0" smtClean="0">
                          <a:solidFill>
                            <a:srgbClr val="000000"/>
                          </a:solidFill>
                        </a:rPr>
                        <a:t>Ms. Brown is aware that</a:t>
                      </a:r>
                      <a:r>
                        <a:rPr lang="en-US" sz="1000" b="0" baseline="0" dirty="0" smtClean="0">
                          <a:solidFill>
                            <a:srgbClr val="000000"/>
                          </a:solidFill>
                        </a:rPr>
                        <a:t> her students have a variety of learning needs. She has a feeling that one lesson plan for the entire class probably will not work. Some of her students have individual needs based on their development, culture, language, etc.</a:t>
                      </a:r>
                      <a:endParaRPr lang="en-US" sz="1000" b="0" dirty="0">
                        <a:solidFill>
                          <a:srgbClr val="000000"/>
                        </a:solidFill>
                      </a:endParaRPr>
                    </a:p>
                  </a:txBody>
                  <a:tcPr>
                    <a:solidFill>
                      <a:schemeClr val="accent5"/>
                    </a:solidFill>
                  </a:tcPr>
                </a:tc>
              </a:tr>
              <a:tr h="1548598">
                <a:tc>
                  <a:txBody>
                    <a:bodyPr/>
                    <a:lstStyle/>
                    <a:p>
                      <a:r>
                        <a:rPr lang="en-US" sz="1800" dirty="0" smtClean="0">
                          <a:solidFill>
                            <a:srgbClr val="000000"/>
                          </a:solidFill>
                        </a:rPr>
                        <a:t>Proficient</a:t>
                      </a:r>
                    </a:p>
                  </a:txBody>
                  <a:tcPr>
                    <a:solidFill>
                      <a:schemeClr val="accent5"/>
                    </a:solidFill>
                  </a:tcPr>
                </a:tc>
                <a:tc>
                  <a:txBody>
                    <a:bodyPr/>
                    <a:lstStyle/>
                    <a:p>
                      <a:r>
                        <a:rPr lang="en-US" sz="1100" dirty="0" smtClean="0"/>
                        <a:t>...and </a:t>
                      </a:r>
                    </a:p>
                    <a:p>
                      <a:r>
                        <a:rPr lang="en-US" sz="1100" dirty="0" smtClean="0"/>
                        <a:t>Understands developmental levels of students and appropriately differentiates instruction.</a:t>
                      </a:r>
                    </a:p>
                    <a:p>
                      <a:r>
                        <a:rPr lang="en-US" sz="1100" dirty="0" smtClean="0"/>
                        <a:t>Assesses resources needed to address strengths and weakness of students.</a:t>
                      </a:r>
                    </a:p>
                    <a:p>
                      <a:endParaRPr lang="en-US" sz="1100" dirty="0"/>
                    </a:p>
                  </a:txBody>
                  <a:tcPr>
                    <a:solidFill>
                      <a:schemeClr val="accent5"/>
                    </a:solidFill>
                  </a:tcPr>
                </a:tc>
                <a:tc>
                  <a:txBody>
                    <a:bodyPr/>
                    <a:lstStyle/>
                    <a:p>
                      <a:r>
                        <a:rPr lang="en-US" sz="1000" b="0" dirty="0" smtClean="0">
                          <a:solidFill>
                            <a:srgbClr val="000000"/>
                          </a:solidFill>
                        </a:rPr>
                        <a:t>Mr. Smithson</a:t>
                      </a:r>
                      <a:r>
                        <a:rPr lang="en-US" sz="1000" b="0" baseline="0" dirty="0" smtClean="0">
                          <a:solidFill>
                            <a:srgbClr val="000000"/>
                          </a:solidFill>
                        </a:rPr>
                        <a:t> knows the basics of differentiation and has successfully implemented some of the strategies into his instruction. He has networked with some colleagues in his building to provide additional support for two of his students. Mr. Smithson makes his instructional plans with the understanding that students are at various instructional levels.</a:t>
                      </a:r>
                      <a:endParaRPr lang="en-US" sz="1000" b="0" dirty="0">
                        <a:solidFill>
                          <a:srgbClr val="000000"/>
                        </a:solidFill>
                      </a:endParaRPr>
                    </a:p>
                  </a:txBody>
                  <a:tcPr>
                    <a:solidFill>
                      <a:schemeClr val="accent5"/>
                    </a:solidFill>
                  </a:tcPr>
                </a:tc>
              </a:tr>
              <a:tr h="1516335">
                <a:tc>
                  <a:txBody>
                    <a:bodyPr/>
                    <a:lstStyle/>
                    <a:p>
                      <a:r>
                        <a:rPr lang="en-US" sz="1800" dirty="0" smtClean="0">
                          <a:solidFill>
                            <a:srgbClr val="000000"/>
                          </a:solidFill>
                        </a:rPr>
                        <a:t>Accomplished</a:t>
                      </a:r>
                    </a:p>
                  </a:txBody>
                  <a:tcPr>
                    <a:solidFill>
                      <a:schemeClr val="accent5"/>
                    </a:solidFill>
                  </a:tcPr>
                </a:tc>
                <a:tc>
                  <a:txBody>
                    <a:bodyPr/>
                    <a:lstStyle/>
                    <a:p>
                      <a:r>
                        <a:rPr lang="en-US" sz="1100" dirty="0" smtClean="0"/>
                        <a:t>...and</a:t>
                      </a:r>
                    </a:p>
                    <a:p>
                      <a:r>
                        <a:rPr lang="en-US" sz="1100" dirty="0" smtClean="0"/>
                        <a:t>Identifies appropriate developmental levels of students and consistently and appropriately differentiates instruction.</a:t>
                      </a:r>
                    </a:p>
                    <a:p>
                      <a:r>
                        <a:rPr lang="en-US" sz="1100" dirty="0" smtClean="0"/>
                        <a:t>Reviews and uses alternative resources or adapts existing resources to take advantage of student strengths or address weaknesses.</a:t>
                      </a:r>
                    </a:p>
                    <a:p>
                      <a:endParaRPr lang="en-US" sz="1100" dirty="0"/>
                    </a:p>
                  </a:txBody>
                  <a:tcP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solidFill>
                            <a:srgbClr val="000000"/>
                          </a:solidFill>
                        </a:rPr>
                        <a:t>Mr. Kennedy</a:t>
                      </a:r>
                      <a:r>
                        <a:rPr lang="en-US" sz="1000" b="0" baseline="0" dirty="0" smtClean="0">
                          <a:solidFill>
                            <a:srgbClr val="000000"/>
                          </a:solidFill>
                        </a:rPr>
                        <a:t> uses a variety of of formative assessment data to determine the needs of his students. He adapts resources and materials to meet individual students’ needs. Mr. Kennedy consistently treats students as individuals as reflected in their assignments and assessments.</a:t>
                      </a:r>
                      <a:endParaRPr lang="en-US" sz="1000" b="0" dirty="0" smtClean="0">
                        <a:solidFill>
                          <a:srgbClr val="000000"/>
                        </a:solidFill>
                      </a:endParaRPr>
                    </a:p>
                    <a:p>
                      <a:endParaRPr lang="en-US" sz="1000" b="0" dirty="0">
                        <a:solidFill>
                          <a:srgbClr val="000000"/>
                        </a:solidFill>
                      </a:endParaRPr>
                    </a:p>
                  </a:txBody>
                  <a:tcPr>
                    <a:solidFill>
                      <a:schemeClr val="accent5"/>
                    </a:solidFill>
                  </a:tcPr>
                </a:tc>
              </a:tr>
              <a:tr h="1387286">
                <a:tc>
                  <a:txBody>
                    <a:bodyPr/>
                    <a:lstStyle/>
                    <a:p>
                      <a:r>
                        <a:rPr lang="en-US" sz="1800" dirty="0" smtClean="0">
                          <a:solidFill>
                            <a:srgbClr val="000000"/>
                          </a:solidFill>
                        </a:rPr>
                        <a:t>Distinguished</a:t>
                      </a:r>
                    </a:p>
                  </a:txBody>
                  <a:tcPr>
                    <a:solidFill>
                      <a:schemeClr val="accent5"/>
                    </a:solidFill>
                  </a:tcPr>
                </a:tc>
                <a:tc>
                  <a:txBody>
                    <a:bodyPr/>
                    <a:lstStyle/>
                    <a:p>
                      <a:r>
                        <a:rPr lang="en-US" sz="1100" dirty="0" smtClean="0"/>
                        <a:t>...and </a:t>
                      </a:r>
                    </a:p>
                    <a:p>
                      <a:r>
                        <a:rPr lang="en-US" sz="1100" dirty="0" smtClean="0"/>
                        <a:t>Encourages and guides colleagues to adapt instruction to align with students’ developmental levels.</a:t>
                      </a:r>
                    </a:p>
                    <a:p>
                      <a:r>
                        <a:rPr lang="en-US" sz="1100" dirty="0" smtClean="0"/>
                        <a:t>Stays abreast of current research about student learning and emerging resources and encourages the school to adopt or adapt them for the benefit of all students.</a:t>
                      </a:r>
                    </a:p>
                    <a:p>
                      <a:endParaRPr lang="en-US" sz="1100" dirty="0"/>
                    </a:p>
                  </a:txBody>
                  <a:tcPr>
                    <a:solidFill>
                      <a:schemeClr val="accent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dirty="0" smtClean="0">
                          <a:solidFill>
                            <a:srgbClr val="000000"/>
                          </a:solidFill>
                        </a:rPr>
                        <a:t>Ms.</a:t>
                      </a:r>
                      <a:r>
                        <a:rPr lang="en-US" sz="1000" b="0" baseline="0" dirty="0" smtClean="0">
                          <a:solidFill>
                            <a:srgbClr val="000000"/>
                          </a:solidFill>
                        </a:rPr>
                        <a:t> </a:t>
                      </a:r>
                      <a:r>
                        <a:rPr lang="en-US" sz="1000" b="0" baseline="0" dirty="0" err="1" smtClean="0">
                          <a:solidFill>
                            <a:srgbClr val="000000"/>
                          </a:solidFill>
                        </a:rPr>
                        <a:t>Lampley</a:t>
                      </a:r>
                      <a:r>
                        <a:rPr lang="en-US" sz="1000" b="0" baseline="0" dirty="0" smtClean="0">
                          <a:solidFill>
                            <a:srgbClr val="000000"/>
                          </a:solidFill>
                        </a:rPr>
                        <a:t> consistently provides individualized assignments and assessments based on students’ needs. Additionally, Ms. </a:t>
                      </a:r>
                      <a:r>
                        <a:rPr lang="en-US" sz="1000" b="0" baseline="0" dirty="0" err="1" smtClean="0">
                          <a:solidFill>
                            <a:srgbClr val="000000"/>
                          </a:solidFill>
                        </a:rPr>
                        <a:t>Lampley</a:t>
                      </a:r>
                      <a:r>
                        <a:rPr lang="en-US" sz="1000" b="0" baseline="0" dirty="0" smtClean="0">
                          <a:solidFill>
                            <a:srgbClr val="000000"/>
                          </a:solidFill>
                        </a:rPr>
                        <a:t> presented the school’s leadership team with some research-based strategies of differentiation that could be considered for school wide implementation.</a:t>
                      </a:r>
                      <a:endParaRPr lang="en-US" sz="1000" b="0" dirty="0" smtClean="0">
                        <a:solidFill>
                          <a:srgbClr val="000000"/>
                        </a:solidFill>
                      </a:endParaRPr>
                    </a:p>
                    <a:p>
                      <a:endParaRPr lang="en-US" sz="1000" b="0" dirty="0">
                        <a:solidFill>
                          <a:srgbClr val="000000"/>
                        </a:solidFill>
                      </a:endParaRPr>
                    </a:p>
                  </a:txBody>
                  <a:tcPr>
                    <a:solidFill>
                      <a:schemeClr val="accent5"/>
                    </a:solidFill>
                  </a:tcPr>
                </a:tc>
              </a:tr>
            </a:tbl>
          </a:graphicData>
        </a:graphic>
      </p:graphicFrame>
      <p:sp>
        <p:nvSpPr>
          <p:cNvPr id="5" name="Rectangle 4"/>
          <p:cNvSpPr/>
          <p:nvPr/>
        </p:nvSpPr>
        <p:spPr>
          <a:xfrm>
            <a:off x="5452416" y="6172200"/>
            <a:ext cx="3439981" cy="461665"/>
          </a:xfrm>
          <a:prstGeom prst="rect">
            <a:avLst/>
          </a:prstGeom>
        </p:spPr>
        <p:txBody>
          <a:bodyPr wrap="none">
            <a:spAutoFit/>
          </a:bodyPr>
          <a:lstStyle/>
          <a:p>
            <a:pPr algn="ctr"/>
            <a:r>
              <a:rPr lang="en-US" dirty="0" smtClean="0">
                <a:solidFill>
                  <a:srgbClr val="6185AB"/>
                </a:solidFill>
              </a:rPr>
              <a:t>Standard IV, </a:t>
            </a:r>
            <a:r>
              <a:rPr lang="en-US" dirty="0" smtClean="0">
                <a:solidFill>
                  <a:srgbClr val="6185AB"/>
                </a:solidFill>
              </a:rPr>
              <a:t>Element  A</a:t>
            </a:r>
            <a:endParaRPr lang="en-US" dirty="0">
              <a:solidFill>
                <a:srgbClr val="6185AB"/>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Self-Assessment</a:t>
            </a:r>
            <a:endParaRPr lang="en-US" dirty="0"/>
          </a:p>
        </p:txBody>
      </p:sp>
      <p:sp>
        <p:nvSpPr>
          <p:cNvPr id="3" name="Content Placeholder 2"/>
          <p:cNvSpPr>
            <a:spLocks noGrp="1"/>
          </p:cNvSpPr>
          <p:nvPr>
            <p:ph idx="1"/>
          </p:nvPr>
        </p:nvSpPr>
        <p:spPr/>
        <p:txBody>
          <a:bodyPr/>
          <a:lstStyle/>
          <a:p>
            <a:r>
              <a:rPr lang="en-US" dirty="0" smtClean="0"/>
              <a:t>Self-Assessment Rubric for Standard 4 goes here</a:t>
            </a:r>
          </a:p>
          <a:p>
            <a:endParaRPr lang="en-US" dirty="0" smtClean="0"/>
          </a:p>
          <a:p>
            <a:r>
              <a:rPr lang="en-US" dirty="0" smtClean="0"/>
              <a:t>(format consistent </a:t>
            </a:r>
            <a:r>
              <a:rPr lang="en-US" dirty="0" err="1" smtClean="0"/>
              <a:t>w</a:t>
            </a:r>
            <a:r>
              <a:rPr lang="en-US" dirty="0" smtClean="0"/>
              <a:t>/ all other standards)</a:t>
            </a:r>
            <a:endParaRPr lang="en-US" dirty="0"/>
          </a:p>
        </p:txBody>
      </p:sp>
      <p:sp>
        <p:nvSpPr>
          <p:cNvPr id="4" name="Rectangle 3"/>
          <p:cNvSpPr/>
          <p:nvPr/>
        </p:nvSpPr>
        <p:spPr>
          <a:xfrm>
            <a:off x="7010400" y="6172200"/>
            <a:ext cx="1810111" cy="461665"/>
          </a:xfrm>
          <a:prstGeom prst="rect">
            <a:avLst/>
          </a:prstGeom>
        </p:spPr>
        <p:txBody>
          <a:bodyPr wrap="none">
            <a:spAutoFit/>
          </a:bodyPr>
          <a:lstStyle/>
          <a:p>
            <a:pPr algn="ctr"/>
            <a:r>
              <a:rPr lang="en-US" dirty="0" smtClean="0">
                <a:solidFill>
                  <a:srgbClr val="6185AB"/>
                </a:solidFill>
              </a:rPr>
              <a:t>Standard </a:t>
            </a:r>
            <a:r>
              <a:rPr lang="en-US" dirty="0" smtClean="0">
                <a:solidFill>
                  <a:srgbClr val="6185AB"/>
                </a:solidFill>
              </a:rPr>
              <a:t>IV</a:t>
            </a:r>
            <a:endParaRPr lang="en-US" dirty="0">
              <a:solidFill>
                <a:srgbClr val="6185AB"/>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a:t>
            </a:r>
            <a:endParaRPr lang="en-US" dirty="0"/>
          </a:p>
        </p:txBody>
      </p:sp>
      <p:sp>
        <p:nvSpPr>
          <p:cNvPr id="3" name="Content Placeholder 2"/>
          <p:cNvSpPr>
            <a:spLocks noGrp="1"/>
          </p:cNvSpPr>
          <p:nvPr>
            <p:ph idx="1"/>
          </p:nvPr>
        </p:nvSpPr>
        <p:spPr/>
        <p:txBody>
          <a:bodyPr/>
          <a:lstStyle/>
          <a:p>
            <a:pPr>
              <a:buNone/>
            </a:pPr>
            <a:endParaRPr lang="en-US" dirty="0" smtClean="0"/>
          </a:p>
          <a:p>
            <a:r>
              <a:rPr lang="en-US" sz="3200" dirty="0" smtClean="0">
                <a:solidFill>
                  <a:srgbClr val="000000"/>
                </a:solidFill>
              </a:rPr>
              <a:t>Understands developmental levels of students and recognizes the need to differentiate instruction.</a:t>
            </a:r>
            <a:endParaRPr lang="en-US" sz="3200" dirty="0">
              <a:solidFill>
                <a:srgbClr val="000000"/>
              </a:solidFill>
            </a:endParaRPr>
          </a:p>
        </p:txBody>
      </p:sp>
      <p:sp>
        <p:nvSpPr>
          <p:cNvPr id="5" name="TextBox 4"/>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A</a:t>
            </a:r>
            <a:endParaRPr lang="en-US" sz="2400" dirty="0">
              <a:solidFill>
                <a:srgbClr val="6185AB"/>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Proficient</a:t>
            </a:r>
            <a:endParaRPr lang="en-US" dirty="0"/>
          </a:p>
        </p:txBody>
      </p:sp>
      <p:sp>
        <p:nvSpPr>
          <p:cNvPr id="3" name="Content Placeholder 2"/>
          <p:cNvSpPr>
            <a:spLocks noGrp="1"/>
          </p:cNvSpPr>
          <p:nvPr>
            <p:ph idx="1"/>
          </p:nvPr>
        </p:nvSpPr>
        <p:spPr>
          <a:xfrm>
            <a:off x="533400" y="1752600"/>
            <a:ext cx="7772400" cy="3505200"/>
          </a:xfrm>
        </p:spPr>
        <p:txBody>
          <a:bodyPr/>
          <a:lstStyle/>
          <a:p>
            <a:pPr>
              <a:buNone/>
            </a:pPr>
            <a:r>
              <a:rPr lang="en-US" sz="2800" b="1" dirty="0" smtClean="0">
                <a:latin typeface="Times New Roman"/>
                <a:ea typeface="Calibri"/>
                <a:cs typeface="Times New Roman"/>
              </a:rPr>
              <a:t>Meets the indicators under developing and…</a:t>
            </a:r>
          </a:p>
          <a:p>
            <a:pPr>
              <a:buNone/>
            </a:pPr>
            <a:endParaRPr lang="en-US" sz="2800" b="1" dirty="0" smtClean="0">
              <a:latin typeface="Times New Roman"/>
              <a:ea typeface="Calibri"/>
              <a:cs typeface="Times New Roman"/>
            </a:endParaRPr>
          </a:p>
          <a:p>
            <a:r>
              <a:rPr lang="en-US" sz="2800" dirty="0" smtClean="0"/>
              <a:t>Understands </a:t>
            </a:r>
            <a:r>
              <a:rPr lang="en-US" sz="2800" dirty="0" smtClean="0"/>
              <a:t>developmental levels of students and appropriately differentiates instruction.</a:t>
            </a:r>
          </a:p>
          <a:p>
            <a:r>
              <a:rPr lang="en-US" sz="2800" dirty="0" smtClean="0"/>
              <a:t>Assesses resources needed to address strengths and weakness of students.</a:t>
            </a:r>
          </a:p>
          <a:p>
            <a:pPr>
              <a:buNone/>
            </a:pPr>
            <a:endParaRPr lang="en-US" sz="2600" dirty="0"/>
          </a:p>
        </p:txBody>
      </p:sp>
      <p:sp>
        <p:nvSpPr>
          <p:cNvPr id="6" name="TextBox 5"/>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dirty="0" smtClean="0">
                <a:solidFill>
                  <a:srgbClr val="6185AB"/>
                </a:solidFill>
              </a:rPr>
              <a:t>A</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Accomplished</a:t>
            </a:r>
            <a:endParaRPr lang="en-US" dirty="0"/>
          </a:p>
        </p:txBody>
      </p:sp>
      <p:sp>
        <p:nvSpPr>
          <p:cNvPr id="3" name="Content Placeholder 2"/>
          <p:cNvSpPr>
            <a:spLocks noGrp="1"/>
          </p:cNvSpPr>
          <p:nvPr>
            <p:ph idx="1"/>
          </p:nvPr>
        </p:nvSpPr>
        <p:spPr/>
        <p:txBody>
          <a:bodyPr/>
          <a:lstStyle/>
          <a:p>
            <a:pPr>
              <a:buNone/>
            </a:pPr>
            <a:r>
              <a:rPr lang="en-US" sz="2800" b="1" dirty="0" smtClean="0">
                <a:latin typeface="Times New Roman"/>
                <a:ea typeface="Calibri"/>
                <a:cs typeface="Times New Roman"/>
              </a:rPr>
              <a:t>Meets all of the indicators listed under developing and proficient, and…</a:t>
            </a:r>
          </a:p>
          <a:p>
            <a:pPr>
              <a:buNone/>
            </a:pPr>
            <a:endParaRPr lang="en-US" sz="2800" b="1" dirty="0" smtClean="0">
              <a:latin typeface="Times New Roman"/>
              <a:ea typeface="Calibri"/>
              <a:cs typeface="Times New Roman"/>
            </a:endParaRPr>
          </a:p>
          <a:p>
            <a:r>
              <a:rPr lang="en-US" sz="2800" dirty="0" smtClean="0"/>
              <a:t>Identifies appropriate developmental levels of students and consistently and appropriately differentiates instruction.</a:t>
            </a:r>
          </a:p>
          <a:p>
            <a:r>
              <a:rPr lang="en-US" sz="2800" dirty="0" smtClean="0"/>
              <a:t>Reviews and uses alternative resources or adapts existing resources to take advantage of student strengths or address weaknesses.</a:t>
            </a:r>
          </a:p>
          <a:p>
            <a:pPr>
              <a:buNone/>
            </a:pPr>
            <a:endParaRPr lang="en-US" sz="2800" b="1" dirty="0">
              <a:latin typeface="Times New Roman"/>
              <a:ea typeface="Calibri"/>
              <a:cs typeface="Times New Roman"/>
            </a:endParaRPr>
          </a:p>
        </p:txBody>
      </p:sp>
      <p:sp>
        <p:nvSpPr>
          <p:cNvPr id="4" name="TextBox 3"/>
          <p:cNvSpPr txBox="1"/>
          <p:nvPr/>
        </p:nvSpPr>
        <p:spPr>
          <a:xfrm>
            <a:off x="4876800" y="6172200"/>
            <a:ext cx="4267200" cy="457200"/>
          </a:xfrm>
          <a:prstGeom prst="rect">
            <a:avLst/>
          </a:prstGeom>
          <a:noFill/>
        </p:spPr>
        <p:txBody>
          <a:bodyPr wrap="square" rtlCol="0">
            <a:spAutoFit/>
          </a:bodyPr>
          <a:lstStyle/>
          <a:p>
            <a:pPr algn="ctr" eaLnBrk="0" fontAlgn="base" hangingPunct="0">
              <a:spcBef>
                <a:spcPct val="0"/>
              </a:spcBef>
              <a:spcAft>
                <a:spcPct val="0"/>
              </a:spcAft>
            </a:pPr>
            <a:r>
              <a:rPr lang="en-US" sz="2400" dirty="0">
                <a:solidFill>
                  <a:srgbClr val="6185AB"/>
                </a:solidFill>
              </a:rPr>
              <a:t>Standard</a:t>
            </a:r>
            <a:r>
              <a:rPr lang="en-US" sz="2400" dirty="0" smtClean="0">
                <a:solidFill>
                  <a:srgbClr val="6185AB"/>
                </a:solidFill>
              </a:rPr>
              <a:t> </a:t>
            </a:r>
            <a:r>
              <a:rPr lang="en-US" sz="2400" dirty="0" smtClean="0">
                <a:solidFill>
                  <a:srgbClr val="6185AB"/>
                </a:solidFill>
              </a:rPr>
              <a:t>IV</a:t>
            </a:r>
            <a:r>
              <a:rPr lang="en-US" sz="2400" dirty="0" smtClean="0">
                <a:solidFill>
                  <a:srgbClr val="6185AB"/>
                </a:solidFill>
              </a:rPr>
              <a:t>, </a:t>
            </a:r>
            <a:r>
              <a:rPr lang="en-US" sz="2400" dirty="0">
                <a:solidFill>
                  <a:srgbClr val="6185AB"/>
                </a:solidFill>
              </a:rPr>
              <a:t>Element</a:t>
            </a:r>
            <a:r>
              <a:rPr lang="en-US" sz="2400" dirty="0" smtClean="0">
                <a:solidFill>
                  <a:srgbClr val="6185AB"/>
                </a:solidFill>
              </a:rPr>
              <a:t> </a:t>
            </a:r>
            <a:r>
              <a:rPr lang="en-US" sz="2400" dirty="0" smtClean="0">
                <a:solidFill>
                  <a:srgbClr val="6185AB"/>
                </a:solidFill>
              </a:rPr>
              <a:t>A</a:t>
            </a:r>
            <a:endParaRPr lang="en-US" sz="2400" dirty="0">
              <a:solidFill>
                <a:srgbClr val="6185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8439</TotalTime>
  <Words>7802</Words>
  <Application>Microsoft Office PowerPoint</Application>
  <PresentationFormat>On-screen Show (4:3)</PresentationFormat>
  <Paragraphs>801</Paragraphs>
  <Slides>60</Slides>
  <Notes>55</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Blank Presentation</vt:lpstr>
      <vt:lpstr>Standard IV:  Teachers Facilitate Learning for Their Students</vt:lpstr>
      <vt:lpstr>Elements of Standard IV</vt:lpstr>
      <vt:lpstr>Elements of Standard IV, cont.</vt:lpstr>
      <vt:lpstr>    Element A:   Teachers know the ways in which learning takes place, and they know the appropriate levels of intellectual, physical, social, and emotional development of their students. </vt:lpstr>
      <vt:lpstr>A look in the mirror…</vt:lpstr>
      <vt:lpstr>Slide 6</vt:lpstr>
      <vt:lpstr>Developing</vt:lpstr>
      <vt:lpstr>Proficient</vt:lpstr>
      <vt:lpstr>Accomplished</vt:lpstr>
      <vt:lpstr>Distinguished</vt:lpstr>
      <vt:lpstr>What are some of the tools and strategies teachers can use to discover their students’ developmental levels and diverse needs?</vt:lpstr>
      <vt:lpstr>Element B</vt:lpstr>
      <vt:lpstr>    Element B: Teachers plan instruction appropriate for their students.  </vt:lpstr>
      <vt:lpstr>Developing</vt:lpstr>
      <vt:lpstr>Proficient</vt:lpstr>
      <vt:lpstr>Accomplished</vt:lpstr>
      <vt:lpstr>Distinguished</vt:lpstr>
      <vt:lpstr>Slide 18</vt:lpstr>
      <vt:lpstr>Element C </vt:lpstr>
      <vt:lpstr>Standard IV, Element C</vt:lpstr>
      <vt:lpstr>Slide 21</vt:lpstr>
      <vt:lpstr>In a student’s words…</vt:lpstr>
      <vt:lpstr>Developing</vt:lpstr>
      <vt:lpstr>Proficient</vt:lpstr>
      <vt:lpstr>Accomplished</vt:lpstr>
      <vt:lpstr>Distinguished</vt:lpstr>
      <vt:lpstr>Element D: Teachers integrate and utilize technology in their instruction.  </vt:lpstr>
      <vt:lpstr>Standard IV, Element D</vt:lpstr>
      <vt:lpstr>Digital natives video?</vt:lpstr>
      <vt:lpstr>Developing</vt:lpstr>
      <vt:lpstr>Proficient</vt:lpstr>
      <vt:lpstr>Accomplished</vt:lpstr>
      <vt:lpstr>Distinguished</vt:lpstr>
      <vt:lpstr>Element E: Teachers help students develop critical thinking and problem-solving skills. </vt:lpstr>
      <vt:lpstr>Element E: Teachers help students develop critical thinking and problem-solving skills. </vt:lpstr>
      <vt:lpstr>Standard IV, Element E</vt:lpstr>
      <vt:lpstr>Developing</vt:lpstr>
      <vt:lpstr>Proficient</vt:lpstr>
      <vt:lpstr>Accomplished</vt:lpstr>
      <vt:lpstr>Distinguished</vt:lpstr>
      <vt:lpstr>Slide to tie to RBT</vt:lpstr>
      <vt:lpstr>Element F: Teachers help students work in teams and develop leadership qualities. </vt:lpstr>
      <vt:lpstr>Element F: Teachers help students work in teams and develop leadership qualities. </vt:lpstr>
      <vt:lpstr>Standard IV, Element F</vt:lpstr>
      <vt:lpstr> How well do I… </vt:lpstr>
      <vt:lpstr>Standard IV, Element G</vt:lpstr>
      <vt:lpstr>Developing</vt:lpstr>
      <vt:lpstr>Proficient</vt:lpstr>
      <vt:lpstr>Accomplished</vt:lpstr>
      <vt:lpstr>Distinguished</vt:lpstr>
      <vt:lpstr>A future employer says…</vt:lpstr>
      <vt:lpstr>Element H: Teachers use a variety of methods to assess what each student has learned. </vt:lpstr>
      <vt:lpstr>How well do I…</vt:lpstr>
      <vt:lpstr>Standard IV, Element H</vt:lpstr>
      <vt:lpstr>Developing</vt:lpstr>
      <vt:lpstr>Proficient</vt:lpstr>
      <vt:lpstr>Accomplished</vt:lpstr>
      <vt:lpstr>Distinguished</vt:lpstr>
      <vt:lpstr>Assessment activity</vt:lpstr>
      <vt:lpstr>Self-Assessment</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jgardner</cp:lastModifiedBy>
  <cp:revision>454</cp:revision>
  <dcterms:created xsi:type="dcterms:W3CDTF">2011-04-19T12:17:11Z</dcterms:created>
  <dcterms:modified xsi:type="dcterms:W3CDTF">2011-04-22T23:35:59Z</dcterms:modified>
</cp:coreProperties>
</file>